
<file path=[Content_Types].xml><?xml version="1.0" encoding="utf-8"?>
<Types xmlns="http://schemas.openxmlformats.org/package/2006/content-types">
  <Override PartName="/ppt/slideMasters/slideMaster3.xml" ContentType="application/vnd.openxmlformats-officedocument.presentationml.slideMaster+xml"/>
  <Override PartName="/ppt/slideLayouts/slideLayout39.xml" ContentType="application/vnd.openxmlformats-officedocument.presentationml.slideLayout+xml"/>
  <Override PartName="/ppt/theme/theme5.xml" ContentType="application/vnd.openxmlformats-officedocument.theme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slideLayouts/slideLayout37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Override3.xml" ContentType="application/vnd.openxmlformats-officedocument.themeOverride+xml"/>
  <Override PartName="/ppt/slideLayouts/slideLayout26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44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theme/themeOverride1.xml" ContentType="application/vnd.openxmlformats-officedocument.themeOverride+xml"/>
  <Override PartName="/ppt/slideLayouts/slideLayout13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40.xml" ContentType="application/vnd.openxmlformats-officedocument.presentationml.slideLayout+xml"/>
  <Override PartName="/docProps/custom.xml" ContentType="application/vnd.openxmlformats-officedocument.custom-properties+xml"/>
  <Override PartName="/ppt/slideMasters/slideMaster4.xml" ContentType="application/vnd.openxmlformats-officedocument.presentationml.slideMaster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Masters/slideMaster2.xml" ContentType="application/vnd.openxmlformats-officedocument.presentationml.slideMaster+xml"/>
  <Override PartName="/ppt/slides/slide5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4.xml" ContentType="application/vnd.openxmlformats-officedocument.theme+xml"/>
  <Override PartName="/ppt/theme/themeOverride8.xml" ContentType="application/vnd.openxmlformats-officedocument.themeOverride+xml"/>
  <Override PartName="/ppt/notesSlides/notesSlide1.xml" ContentType="application/vnd.openxmlformats-officedocument.presentationml.notesSlide+xml"/>
  <Default Extension="png" ContentType="image/png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theme/themeOverride6.xml" ContentType="application/vnd.openxmlformats-officedocument.themeOverride+xml"/>
  <Override PartName="/ppt/slideLayouts/slideLayout36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Default Extension="jpeg" ContentType="image/jpeg"/>
  <Override PartName="/ppt/slideLayouts/slideLayout3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Override4.xml" ContentType="application/vnd.openxmlformats-officedocument.themeOverride+xml"/>
  <Override PartName="/ppt/slideLayouts/slideLayout25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43.xml" ContentType="application/vnd.openxmlformats-officedocument.presentationml.slideLayout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Layouts/slideLayout1.xml" ContentType="application/vnd.openxmlformats-officedocument.presentationml.slideLayout+xml"/>
  <Override PartName="/ppt/theme/themeOverride2.xml" ContentType="application/vnd.openxmlformats-officedocument.themeOverride+xml"/>
  <Override PartName="/ppt/slideLayouts/slideLayout14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41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10.xml" ContentType="application/vnd.openxmlformats-officedocument.presentationml.slideLayout+xml"/>
  <Default Extension="gif" ContentType="image/gif"/>
  <Override PartName="/ppt/slides/slide8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Override7.xml" ContentType="application/vnd.openxmlformats-officedocument.themeOverr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32" r:id="rId2"/>
    <p:sldMasterId id="2147483980" r:id="rId3"/>
    <p:sldMasterId id="2147485741" r:id="rId4"/>
  </p:sldMasterIdLst>
  <p:notesMasterIdLst>
    <p:notesMasterId r:id="rId23"/>
  </p:notesMasterIdLst>
  <p:sldIdLst>
    <p:sldId id="371" r:id="rId5"/>
    <p:sldId id="847" r:id="rId6"/>
    <p:sldId id="821" r:id="rId7"/>
    <p:sldId id="704" r:id="rId8"/>
    <p:sldId id="832" r:id="rId9"/>
    <p:sldId id="776" r:id="rId10"/>
    <p:sldId id="771" r:id="rId11"/>
    <p:sldId id="710" r:id="rId12"/>
    <p:sldId id="786" r:id="rId13"/>
    <p:sldId id="775" r:id="rId14"/>
    <p:sldId id="777" r:id="rId15"/>
    <p:sldId id="772" r:id="rId16"/>
    <p:sldId id="773" r:id="rId17"/>
    <p:sldId id="819" r:id="rId18"/>
    <p:sldId id="778" r:id="rId19"/>
    <p:sldId id="788" r:id="rId20"/>
    <p:sldId id="789" r:id="rId21"/>
    <p:sldId id="681" r:id="rId22"/>
  </p:sldIdLst>
  <p:sldSz cx="12801600" cy="9601200" type="A3"/>
  <p:notesSz cx="6794500" cy="9906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49263" indent="3175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03288" indent="3175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58900" indent="4763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12925" indent="6350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000000"/>
    <a:srgbClr val="0000FF"/>
    <a:srgbClr val="D7D7D7"/>
    <a:srgbClr val="FF9900"/>
    <a:srgbClr val="B2B2B2"/>
    <a:srgbClr val="0066FF"/>
    <a:srgbClr val="FFFFFF"/>
    <a:srgbClr val="808080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vertBarState="minimized">
    <p:restoredLeft sz="6176" autoAdjust="0"/>
    <p:restoredTop sz="99886" autoAdjust="0"/>
  </p:normalViewPr>
  <p:slideViewPr>
    <p:cSldViewPr>
      <p:cViewPr varScale="1">
        <p:scale>
          <a:sx n="49" d="100"/>
          <a:sy n="49" d="100"/>
        </p:scale>
        <p:origin x="-1818" y="-120"/>
      </p:cViewPr>
      <p:guideLst>
        <p:guide orient="horz" pos="3024"/>
        <p:guide pos="403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0B5208C1-B8DE-495C-AB68-586F3B443AA3}" type="datetimeFigureOut">
              <a:rPr lang="ru-RU"/>
              <a:pPr>
                <a:defRPr/>
              </a:pPr>
              <a:t>10.02.2021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20750" y="742950"/>
            <a:ext cx="4953000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0"/>
            <a:ext cx="5435600" cy="4457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20E23384-BB42-41B0-9D1B-24428AFF10D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90689364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903288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1pPr>
    <a:lvl2pPr marL="449263" algn="l" defTabSz="903288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2pPr>
    <a:lvl3pPr marL="903288" algn="l" defTabSz="903288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3pPr>
    <a:lvl4pPr marL="1358900" algn="l" defTabSz="903288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4pPr>
    <a:lvl5pPr marL="1812925" algn="l" defTabSz="903288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5pPr>
    <a:lvl6pPr marL="2272850" algn="l" defTabSz="90913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727388" algn="l" defTabSz="90913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181937" algn="l" defTabSz="90913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636511" algn="l" defTabSz="90913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22338" y="742950"/>
            <a:ext cx="4949825" cy="37131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3686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36868" name="Номер слайда 3"/>
          <p:cNvSpPr txBox="1">
            <a:spLocks noGrp="1"/>
          </p:cNvSpPr>
          <p:nvPr/>
        </p:nvSpPr>
        <p:spPr bwMode="auto">
          <a:xfrm>
            <a:off x="3848100" y="9409113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5" tIns="45706" rIns="91415" bIns="45706" anchor="b"/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F7566967-6789-453C-AD86-1A7B3359D806}" type="slidenum">
              <a:rPr 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3789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37892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DB571A26-EE88-4E4B-B1C3-E76C877CE961}" type="slidenum">
              <a:rPr 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69988" y="1238250"/>
            <a:ext cx="4454525" cy="3341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3891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altLang="ru-RU" smtClean="0">
              <a:latin typeface="Arial" charset="0"/>
            </a:endParaRPr>
          </a:p>
        </p:txBody>
      </p:sp>
      <p:sp>
        <p:nvSpPr>
          <p:cNvPr id="38916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0ACA2FD9-9065-4B2C-9B86-DF05790D3613}" type="slidenum">
              <a:rPr lang="ru-RU" altLang="ru-RU" sz="1200" smtClean="0">
                <a:solidFill>
                  <a:srgbClr val="000000"/>
                </a:solidFill>
                <a:latin typeface="Arial" charset="0"/>
              </a:rPr>
              <a:pPr eaLnBrk="1" hangingPunct="1"/>
              <a:t>3</a:t>
            </a:fld>
            <a:endParaRPr lang="ru-RU" altLang="ru-RU" sz="1200" smtClea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8917" name="Верхний колонтитул 4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 txBox="1">
            <a:spLocks noGrp="1" noChangeArrowheads="1"/>
          </p:cNvSpPr>
          <p:nvPr/>
        </p:nvSpPr>
        <p:spPr bwMode="auto">
          <a:xfrm>
            <a:off x="3849688" y="9410700"/>
            <a:ext cx="2943225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08" tIns="45555" rIns="91108" bIns="45555" anchor="b"/>
          <a:lstStyle>
            <a:lvl1pPr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3C6DE0A3-7B0C-4AF8-BBB3-C89DC3DAE3B6}" type="slidenum">
              <a:rPr lang="ru-RU" altLang="ru-RU" sz="1200">
                <a:solidFill>
                  <a:srgbClr val="000000"/>
                </a:solidFill>
                <a:cs typeface="Times New Roman" pitchFamily="18" charset="0"/>
              </a:rPr>
              <a:pPr algn="r" eaLnBrk="1" hangingPunct="1"/>
              <a:t>17</a:t>
            </a:fld>
            <a:endParaRPr lang="ru-RU" altLang="ru-RU" sz="12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2950"/>
            <a:ext cx="4954588" cy="37163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0" y="4705350"/>
            <a:ext cx="5437188" cy="4457700"/>
          </a:xfr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08" tIns="45555" rIns="91108" bIns="4555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ru-RU" altLang="ru-RU" smtClean="0"/>
              <a:t>Использовать на селекторных совещаниях за неделю </a:t>
            </a: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7"/>
          <p:cNvSpPr txBox="1">
            <a:spLocks noGrp="1" noChangeArrowheads="1"/>
          </p:cNvSpPr>
          <p:nvPr/>
        </p:nvSpPr>
        <p:spPr bwMode="auto">
          <a:xfrm>
            <a:off x="3849688" y="9410700"/>
            <a:ext cx="2943225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08" tIns="45555" rIns="91108" bIns="45555" anchor="b"/>
          <a:lstStyle>
            <a:lvl1pPr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714AA3A9-65E0-42B6-B507-4BE28D164A04}" type="slidenum">
              <a:rPr lang="ru-RU" altLang="ru-RU" sz="1200">
                <a:solidFill>
                  <a:srgbClr val="000000"/>
                </a:solidFill>
                <a:cs typeface="Times New Roman" pitchFamily="18" charset="0"/>
              </a:rPr>
              <a:pPr algn="r" eaLnBrk="1" hangingPunct="1"/>
              <a:t>18</a:t>
            </a:fld>
            <a:endParaRPr lang="ru-RU" altLang="ru-RU" sz="12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40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2950"/>
            <a:ext cx="4954588" cy="37163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40964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0" y="4705350"/>
            <a:ext cx="5437188" cy="4457700"/>
          </a:xfr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08" tIns="45555" rIns="91108" bIns="4555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ru-RU" altLang="ru-RU" smtClean="0"/>
              <a:t>Использовать на селекторных совещаниях за неделю </a:t>
            </a: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0" y="1920240"/>
            <a:ext cx="10992307" cy="2560320"/>
          </a:xfrm>
          <a:ln>
            <a:noFill/>
          </a:ln>
        </p:spPr>
        <p:txBody>
          <a:bodyPr tIns="0" rIns="25483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0" y="4519950"/>
            <a:ext cx="10996574" cy="2453640"/>
          </a:xfrm>
        </p:spPr>
        <p:txBody>
          <a:bodyPr lIns="0" rIns="25483"/>
          <a:lstStyle>
            <a:lvl1pPr marL="0" marR="63727" indent="0" algn="r">
              <a:buNone/>
              <a:defRPr>
                <a:solidFill>
                  <a:schemeClr val="tx1"/>
                </a:solidFill>
              </a:defRPr>
            </a:lvl1pPr>
            <a:lvl2pPr marL="637245" indent="0" algn="ctr">
              <a:buNone/>
            </a:lvl2pPr>
            <a:lvl3pPr marL="1274468" indent="0" algn="ctr">
              <a:buNone/>
            </a:lvl3pPr>
            <a:lvl4pPr marL="1911693" indent="0" algn="ctr">
              <a:buNone/>
            </a:lvl4pPr>
            <a:lvl5pPr marL="2548920" indent="0" algn="ctr">
              <a:buNone/>
            </a:lvl5pPr>
            <a:lvl6pPr marL="3186158" indent="0" algn="ctr">
              <a:buNone/>
            </a:lvl6pPr>
            <a:lvl7pPr marL="3823400" indent="0" algn="ctr">
              <a:buNone/>
            </a:lvl7pPr>
            <a:lvl8pPr marL="4460631" indent="0" algn="ctr">
              <a:buNone/>
            </a:lvl8pPr>
            <a:lvl9pPr marL="509786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735F13-F293-40A3-99CA-67B582EC191C}" type="datetime1">
              <a:rPr lang="en-US"/>
              <a:pPr>
                <a:defRPr/>
              </a:pPr>
              <a:t>2/10/2021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6A74E0-FFD4-45C2-91C4-501C9EDAA46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1759581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A443C1-FAA9-4DFA-8838-CEB589E25396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2F261D-DFD0-4A46-B6E9-6A9B9805C3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72890082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0" y="1280162"/>
            <a:ext cx="2880360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0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BDFDFF-8632-4F3C-A02D-ECDDD06F66ED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5B0862-BCFA-4C21-97CB-36BB05FB10E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7351638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0" y="1920240"/>
            <a:ext cx="10992307" cy="2560320"/>
          </a:xfrm>
          <a:ln>
            <a:noFill/>
          </a:ln>
        </p:spPr>
        <p:txBody>
          <a:bodyPr tIns="0" rIns="25466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0" y="4519950"/>
            <a:ext cx="10996574" cy="2453640"/>
          </a:xfrm>
        </p:spPr>
        <p:txBody>
          <a:bodyPr lIns="0" rIns="25466"/>
          <a:lstStyle>
            <a:lvl1pPr marL="0" marR="63689" indent="0" algn="r">
              <a:buNone/>
              <a:defRPr>
                <a:solidFill>
                  <a:schemeClr val="tx1"/>
                </a:solidFill>
              </a:defRPr>
            </a:lvl1pPr>
            <a:lvl2pPr marL="636860" indent="0" algn="ctr">
              <a:buNone/>
            </a:lvl2pPr>
            <a:lvl3pPr marL="1273698" indent="0" algn="ctr">
              <a:buNone/>
            </a:lvl3pPr>
            <a:lvl4pPr marL="1910537" indent="0" algn="ctr">
              <a:buNone/>
            </a:lvl4pPr>
            <a:lvl5pPr marL="2547378" indent="0" algn="ctr">
              <a:buNone/>
            </a:lvl5pPr>
            <a:lvl6pPr marL="3184227" indent="0" algn="ctr">
              <a:buNone/>
            </a:lvl6pPr>
            <a:lvl7pPr marL="3821090" indent="0" algn="ctr">
              <a:buNone/>
            </a:lvl7pPr>
            <a:lvl8pPr marL="4457935" indent="0" algn="ctr">
              <a:buNone/>
            </a:lvl8pPr>
            <a:lvl9pPr marL="509477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03221B1-853D-4EC3-B1BF-A99AB9C689B5}" type="datetime1">
              <a:rPr lang="en-US"/>
              <a:pPr>
                <a:defRPr/>
              </a:pPr>
              <a:t>2/10/2021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03DA0A-5A20-4439-BD60-A740174D13F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147801345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FE9333-E300-4B70-AE97-8380257C6639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983026-4C9D-4802-8ED0-D1A01636A5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8383315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3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3" y="3786531"/>
            <a:ext cx="10881360" cy="2113597"/>
          </a:xfrm>
        </p:spPr>
        <p:txBody>
          <a:bodyPr lIns="63689" rIns="63689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301EB2-0976-4F97-B651-17FF2ED24355}" type="datetime1">
              <a:rPr lang="en-US"/>
              <a:pPr>
                <a:defRPr/>
              </a:pPr>
              <a:t>2/10/2021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FC6282-44C8-4A52-AF35-24DEBCBDB84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226826785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EF0FF1-5ABB-4666-9451-E3E9A758EF96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0A7E73-B7D8-476F-9FC4-15047A28137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7418968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80" y="2597347"/>
            <a:ext cx="5656263" cy="923093"/>
          </a:xfrm>
        </p:spPr>
        <p:txBody>
          <a:bodyPr lIns="63689" tIns="0" rIns="63689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689" tIns="0" rIns="63689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80" y="3520440"/>
            <a:ext cx="5656263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40"/>
            <a:ext cx="5658486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172CBE-A7D1-4F05-9197-207C9D5F4ADA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50653B-EB53-4B36-8D16-76DAF1CDA2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14863725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628120" cy="16002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44CDF5-02BE-42F3-A229-753EB809CB94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4D7733E-4B86-47B6-9E02-6DF1D4486B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2431178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D1E9FF-367D-4F62-9A6E-4CC5353D9BF8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C00D55-0B21-4109-987D-2B7C549E87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8521779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0" y="720098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0" y="2346960"/>
            <a:ext cx="3840480" cy="6400800"/>
          </a:xfrm>
        </p:spPr>
        <p:txBody>
          <a:bodyPr lIns="25466" rIns="25466"/>
          <a:lstStyle>
            <a:lvl1pPr marL="0" indent="0" algn="l">
              <a:buNone/>
              <a:defRPr sz="2000"/>
            </a:lvl1pPr>
            <a:lvl2pPr indent="0" algn="l">
              <a:buNone/>
              <a:defRPr sz="17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491B00-F8B7-4816-AFAD-2442C4BEB54C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1B0B583-6379-4FA9-931A-13B914A20C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11890478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9CFD45-1B9F-4E49-A210-F38746573B38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499BA5-DB76-42A9-A8EF-115695E093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3603083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0" y="1550988"/>
            <a:ext cx="7361238" cy="5761037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72" tIns="63689" rIns="127372" bIns="6368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63" y="7504113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72" tIns="63689" rIns="127372" bIns="6368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72" tIns="63689" rIns="127372" bIns="6368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38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72" tIns="63689" rIns="127372" bIns="6368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0" y="1647808"/>
            <a:ext cx="3097987" cy="2215669"/>
          </a:xfrm>
        </p:spPr>
        <p:txBody>
          <a:bodyPr lIns="63689" rIns="63689" bIns="63689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152" rIns="63689"/>
          <a:lstStyle>
            <a:lvl1pPr marL="0" indent="0" algn="l">
              <a:spcBef>
                <a:spcPts val="350"/>
              </a:spcBef>
              <a:buFontTx/>
              <a:buNone/>
              <a:defRPr sz="1700"/>
            </a:lvl1pPr>
            <a:lvl2pPr>
              <a:defRPr sz="17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FD66BB-8524-4F06-B41C-C5F36B30FA8E}" type="datetime1">
              <a:rPr lang="en-US"/>
              <a:pPr>
                <a:defRPr/>
              </a:pPr>
              <a:t>2/10/2021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63" y="8899525"/>
            <a:ext cx="854075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197D98-01B8-4AAC-810F-3BB729FC5C2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71671253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8634F5-E4E9-4201-B537-BF6DF565A5A2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D0D7F7-1714-4006-AF65-2F7BD27AB2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40218668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0" y="1280162"/>
            <a:ext cx="2880360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0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C3400C-CEC2-40F2-BD84-C176E2D717EB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246C7E-A79D-463D-B9D0-577224B98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012706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0" y="1920240"/>
            <a:ext cx="10992307" cy="2560320"/>
          </a:xfrm>
          <a:ln>
            <a:noFill/>
          </a:ln>
        </p:spPr>
        <p:txBody>
          <a:bodyPr tIns="0" rIns="2547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0" y="4519950"/>
            <a:ext cx="10996574" cy="2453640"/>
          </a:xfrm>
        </p:spPr>
        <p:txBody>
          <a:bodyPr lIns="0" rIns="25472"/>
          <a:lstStyle>
            <a:lvl1pPr marL="0" marR="63700" indent="0" algn="r">
              <a:buNone/>
              <a:defRPr>
                <a:solidFill>
                  <a:schemeClr val="tx1"/>
                </a:solidFill>
              </a:defRPr>
            </a:lvl1pPr>
            <a:lvl2pPr marL="636969" indent="0" algn="ctr">
              <a:buNone/>
            </a:lvl2pPr>
            <a:lvl3pPr marL="1273919" indent="0" algn="ctr">
              <a:buNone/>
            </a:lvl3pPr>
            <a:lvl4pPr marL="1910866" indent="0" algn="ctr">
              <a:buNone/>
            </a:lvl4pPr>
            <a:lvl5pPr marL="2547817" indent="0" algn="ctr">
              <a:buNone/>
            </a:lvl5pPr>
            <a:lvl6pPr marL="3184779" indent="0" algn="ctr">
              <a:buNone/>
            </a:lvl6pPr>
            <a:lvl7pPr marL="3821748" indent="0" algn="ctr">
              <a:buNone/>
            </a:lvl7pPr>
            <a:lvl8pPr marL="4458703" indent="0" algn="ctr">
              <a:buNone/>
            </a:lvl8pPr>
            <a:lvl9pPr marL="5095657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9DB2D9-19B5-4FA0-874B-5CE9D7E38FFA}" type="datetime1">
              <a:rPr lang="en-US"/>
              <a:pPr>
                <a:defRPr/>
              </a:pPr>
              <a:t>2/10/2021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49E78F-5FA9-40F5-8CF0-C0D8554A805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55893101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C10340-6170-45DC-8249-EB04AB01ED06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52F088-9A66-49A1-8B47-9DCCA406CF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86883948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3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3" y="3786531"/>
            <a:ext cx="10881360" cy="2113597"/>
          </a:xfrm>
        </p:spPr>
        <p:txBody>
          <a:bodyPr lIns="63700" rIns="63700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509B86-F176-4A34-B0A6-971C55CAA28C}" type="datetime1">
              <a:rPr lang="en-US"/>
              <a:pPr>
                <a:defRPr/>
              </a:pPr>
              <a:t>2/10/2021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73D7E9-57F2-4680-A59B-256F6B21ECF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69075138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202473-647D-4022-9190-7F621795A32A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F0C20-35BD-4581-990B-797661CF5CB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1547433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80" y="2597347"/>
            <a:ext cx="5656263" cy="923093"/>
          </a:xfrm>
        </p:spPr>
        <p:txBody>
          <a:bodyPr lIns="63700" tIns="0" rIns="63700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700" tIns="0" rIns="63700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80" y="3520440"/>
            <a:ext cx="5656263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40"/>
            <a:ext cx="5658486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7195E0-3D0C-4151-896E-7A10FDC658AE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A4A8EB-15FB-4E13-B584-8FC2BF5D80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11699346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628120" cy="16002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84C4A6-F451-46AE-AC9B-39F5344D81F1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62F45-2161-4458-AC2E-9EA1A32EFE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8816624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C30B29-EA09-4366-B7F7-C84793A318DA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F97A6F-C494-4582-8D16-DDD93B0821A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9363251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3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3" y="3786531"/>
            <a:ext cx="10881360" cy="2113597"/>
          </a:xfrm>
        </p:spPr>
        <p:txBody>
          <a:bodyPr lIns="63727" rIns="63727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17A444-80E1-4E32-93DF-4894A8908D2A}" type="datetime1">
              <a:rPr lang="en-US"/>
              <a:pPr>
                <a:defRPr/>
              </a:pPr>
              <a:t>2/10/2021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A6B336-103D-4D6F-A2C7-038348D3BBA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28248396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0" y="720098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0" y="2346960"/>
            <a:ext cx="3840480" cy="6400800"/>
          </a:xfrm>
        </p:spPr>
        <p:txBody>
          <a:bodyPr lIns="25472" rIns="25472"/>
          <a:lstStyle>
            <a:lvl1pPr marL="0" indent="0" algn="l">
              <a:buNone/>
              <a:defRPr sz="2000"/>
            </a:lvl1pPr>
            <a:lvl2pPr indent="0" algn="l">
              <a:buNone/>
              <a:defRPr sz="17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016D1B-A802-4CD0-92DD-22B719A68636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E68170-1EEB-45CF-AB74-656BEF119D8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29471643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0" y="1550988"/>
            <a:ext cx="7361238" cy="5761037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93" tIns="63700" rIns="127393" bIns="6370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63" y="7504113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93" tIns="63700" rIns="127393" bIns="6370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93" tIns="63700" rIns="127393" bIns="637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38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93" tIns="63700" rIns="127393" bIns="637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0" y="1647808"/>
            <a:ext cx="3097987" cy="2215669"/>
          </a:xfrm>
        </p:spPr>
        <p:txBody>
          <a:bodyPr lIns="63700" rIns="63700" bIns="63700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169" rIns="63700"/>
          <a:lstStyle>
            <a:lvl1pPr marL="0" indent="0" algn="l">
              <a:spcBef>
                <a:spcPts val="350"/>
              </a:spcBef>
              <a:buFontTx/>
              <a:buNone/>
              <a:defRPr sz="1700"/>
            </a:lvl1pPr>
            <a:lvl2pPr>
              <a:defRPr sz="17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AEE53D-62DE-4AD6-ACC2-F9217831647C}" type="datetime1">
              <a:rPr lang="en-US"/>
              <a:pPr>
                <a:defRPr/>
              </a:pPr>
              <a:t>2/10/2021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63" y="8899525"/>
            <a:ext cx="854075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AD5EEC-1773-465A-9301-55CBBEF7F16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145738065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3C89D-3AB7-4DB6-B89F-2C4106349B5C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79CD38-330F-42B3-989C-85C533435FF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89053629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0" y="1280162"/>
            <a:ext cx="2880360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0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3F1EE6-1AE6-4E33-9059-92E3FD77ED13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BCD42F-038E-4E70-AAB3-DBCD388911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97360265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0" y="1920240"/>
            <a:ext cx="10992307" cy="2560320"/>
          </a:xfrm>
          <a:ln>
            <a:noFill/>
          </a:ln>
        </p:spPr>
        <p:txBody>
          <a:bodyPr tIns="0" rIns="2550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0" y="4519950"/>
            <a:ext cx="10996574" cy="2453640"/>
          </a:xfrm>
        </p:spPr>
        <p:txBody>
          <a:bodyPr lIns="0" rIns="25502"/>
          <a:lstStyle>
            <a:lvl1pPr marL="0" marR="63777" indent="0" algn="r">
              <a:buNone/>
              <a:defRPr>
                <a:solidFill>
                  <a:schemeClr val="tx1"/>
                </a:solidFill>
              </a:defRPr>
            </a:lvl1pPr>
            <a:lvl2pPr marL="637738" indent="0" algn="ctr">
              <a:buNone/>
            </a:lvl2pPr>
            <a:lvl3pPr marL="1275457" indent="0" algn="ctr">
              <a:buNone/>
            </a:lvl3pPr>
            <a:lvl4pPr marL="1913183" indent="0" algn="ctr">
              <a:buNone/>
            </a:lvl4pPr>
            <a:lvl5pPr marL="2550908" indent="0" algn="ctr">
              <a:buNone/>
            </a:lvl5pPr>
            <a:lvl6pPr marL="3188641" indent="0" algn="ctr">
              <a:buNone/>
            </a:lvl6pPr>
            <a:lvl7pPr marL="3826376" indent="0" algn="ctr">
              <a:buNone/>
            </a:lvl7pPr>
            <a:lvl8pPr marL="4464103" indent="0" algn="ctr">
              <a:buNone/>
            </a:lvl8pPr>
            <a:lvl9pPr marL="510182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30D4FF-52F8-4544-819E-95C6EC460D08}" type="datetime1">
              <a:rPr lang="en-US"/>
              <a:pPr>
                <a:defRPr/>
              </a:pPr>
              <a:t>2/10/2021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E7C6B5-1562-4950-A6AF-65615F0BC11E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675189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C5DE01-92D0-4692-BBA7-ADF4BB476254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A4D685-A06C-42AC-A436-E60BD659057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63607289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3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3" y="3786531"/>
            <a:ext cx="10881360" cy="2113597"/>
          </a:xfrm>
        </p:spPr>
        <p:txBody>
          <a:bodyPr lIns="63777" rIns="63777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F8EC476-C307-469D-A0BA-6CCE1BEEB942}" type="datetime1">
              <a:rPr lang="en-US"/>
              <a:pPr>
                <a:defRPr/>
              </a:pPr>
              <a:t>2/10/2021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29EEBE-9663-444F-8CA0-A02AFADB7C6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9035284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DDC88F-59F4-4686-B9FE-C1D0B5C27E0C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E4D441-7D90-4367-9472-870894DD38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77246527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80" y="2597347"/>
            <a:ext cx="5656263" cy="923093"/>
          </a:xfrm>
        </p:spPr>
        <p:txBody>
          <a:bodyPr lIns="63777" tIns="0" rIns="63777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777" tIns="0" rIns="63777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80" y="3520440"/>
            <a:ext cx="5656263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40"/>
            <a:ext cx="5658486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5010F8-9443-4440-8156-325942BC4BE1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91F7A3-406E-48E7-A86C-02C3C143928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83637105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628120" cy="16002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76883A-18F7-47AD-AFF2-027D88DAA543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B9A95B4-1C46-4F75-AF87-EF4EABF5D52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88143254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59594C-9ABF-4172-B31C-3A27D9A56837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1B020B-7CF3-4D5A-A7CC-1D444B3F64E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78073784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928350-9165-4924-97B5-D5EEBA64B134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02CF7F5-4DF8-41C2-AA4E-E0D3BD913B7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99770165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0" y="720095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0" y="2346960"/>
            <a:ext cx="3840480" cy="6400800"/>
          </a:xfrm>
        </p:spPr>
        <p:txBody>
          <a:bodyPr lIns="25502" rIns="25502"/>
          <a:lstStyle>
            <a:lvl1pPr marL="0" indent="0" algn="l">
              <a:buNone/>
              <a:defRPr sz="2000"/>
            </a:lvl1pPr>
            <a:lvl2pPr indent="0" algn="l">
              <a:buNone/>
              <a:defRPr sz="17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D543C0-936E-4453-A048-C83F2C9C4546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DBA056-ABBF-4618-A5E1-2E997A5108A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115211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0" y="1550988"/>
            <a:ext cx="7361238" cy="5761037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546" tIns="63777" rIns="127546" bIns="6377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63" y="7504113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546" tIns="63777" rIns="127546" bIns="6377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46" tIns="63777" rIns="127546" bIns="6377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38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46" tIns="63777" rIns="127546" bIns="6377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0" y="1647808"/>
            <a:ext cx="3097987" cy="2215669"/>
          </a:xfrm>
        </p:spPr>
        <p:txBody>
          <a:bodyPr lIns="63777" rIns="63777" bIns="63777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277" rIns="63777"/>
          <a:lstStyle>
            <a:lvl1pPr marL="0" indent="0" algn="l">
              <a:spcBef>
                <a:spcPts val="350"/>
              </a:spcBef>
              <a:buFontTx/>
              <a:buNone/>
              <a:defRPr sz="1700"/>
            </a:lvl1pPr>
            <a:lvl2pPr>
              <a:defRPr sz="17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0D06BC-0F2B-44E6-9FF7-0956FADEB0A6}" type="datetime1">
              <a:rPr lang="en-US"/>
              <a:pPr>
                <a:defRPr/>
              </a:pPr>
              <a:t>2/10/2021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63" y="8899525"/>
            <a:ext cx="854075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489F16-A8C9-4963-9E0B-1134B9B7DCA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212962820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5B1CCE-BBCC-4E23-9980-F8C7C5D2D680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AC7646-3EFC-413E-BCDC-38F29C6FAA1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18841637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0" y="1280162"/>
            <a:ext cx="2880360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0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67A0D2-893D-483B-AEB5-593B93B8878D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FFC0B4-40CE-4183-BCDE-5AE597F3DE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4116103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80" y="2597347"/>
            <a:ext cx="5656263" cy="923093"/>
          </a:xfrm>
        </p:spPr>
        <p:txBody>
          <a:bodyPr lIns="63727" tIns="0" rIns="63727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727" tIns="0" rIns="63727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80" y="3520440"/>
            <a:ext cx="5656263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40"/>
            <a:ext cx="5658486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81C460-E710-4DF2-B6F8-97C424DE0FE6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216D76-63C3-4D40-9DAE-D0C9315C8F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6829358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628120" cy="16002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945A672-BB0E-42E7-AA9D-4085E32C4AAF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3B0EB9-7AA6-4411-A678-45D247433D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9456007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1DF5B6-9FBD-4207-A62A-3A6D699ADCE9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19B728-004B-48F4-A997-FD342CF70E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10441034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0" y="720095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0" y="2346960"/>
            <a:ext cx="3840480" cy="6400800"/>
          </a:xfrm>
        </p:spPr>
        <p:txBody>
          <a:bodyPr lIns="25483" rIns="25483"/>
          <a:lstStyle>
            <a:lvl1pPr marL="0" indent="0" algn="l">
              <a:buNone/>
              <a:defRPr sz="2000"/>
            </a:lvl1pPr>
            <a:lvl2pPr indent="0" algn="l">
              <a:buNone/>
              <a:defRPr sz="17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06CD41-E4CD-4710-A8AC-BA27531E189B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BACB42-C832-4C87-989F-EE22CB59E1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4268887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0" y="1550988"/>
            <a:ext cx="7361238" cy="5761037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448" tIns="63727" rIns="127448" bIns="6372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63" y="7504113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448" tIns="63727" rIns="127448" bIns="6372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48" tIns="63727" rIns="127448" bIns="6372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38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48" tIns="63727" rIns="127448" bIns="6372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0" y="1647808"/>
            <a:ext cx="3097987" cy="2215669"/>
          </a:xfrm>
        </p:spPr>
        <p:txBody>
          <a:bodyPr lIns="63727" rIns="63727" bIns="63727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207" rIns="63727"/>
          <a:lstStyle>
            <a:lvl1pPr marL="0" indent="0" algn="l">
              <a:spcBef>
                <a:spcPts val="350"/>
              </a:spcBef>
              <a:buFontTx/>
              <a:buNone/>
              <a:defRPr sz="1700"/>
            </a:lvl1pPr>
            <a:lvl2pPr>
              <a:defRPr sz="17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8628D1-79EC-4A26-AA79-D491D68F631F}" type="datetime1">
              <a:rPr lang="en-US"/>
              <a:pPr>
                <a:defRPr/>
              </a:pPr>
              <a:t>2/10/2021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63" y="8899525"/>
            <a:ext cx="854075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F891DB-C594-477D-8747-AC3A567D24F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403540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48" tIns="63727" rIns="127448" bIns="6372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48" tIns="63727" rIns="127448" bIns="6372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39763" y="985838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727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63" y="2709863"/>
            <a:ext cx="11522075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448" tIns="63727" rIns="127448" bIns="6372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63" y="8899525"/>
            <a:ext cx="2987675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40A5C206-D605-446B-B005-61367C4820CA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00" y="8899525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38" y="8899525"/>
            <a:ext cx="1066800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5B4BEF1-22B5-478D-8485-58E0D71532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6988" y="284163"/>
            <a:ext cx="12852401" cy="9080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1" r:id="rId1"/>
    <p:sldLayoutId id="2147488949" r:id="rId2"/>
    <p:sldLayoutId id="2147488982" r:id="rId3"/>
    <p:sldLayoutId id="2147488950" r:id="rId4"/>
    <p:sldLayoutId id="2147488951" r:id="rId5"/>
    <p:sldLayoutId id="2147488952" r:id="rId6"/>
    <p:sldLayoutId id="2147488953" r:id="rId7"/>
    <p:sldLayoutId id="2147488954" r:id="rId8"/>
    <p:sldLayoutId id="2147488983" r:id="rId9"/>
    <p:sldLayoutId id="2147488955" r:id="rId10"/>
    <p:sldLayoutId id="2147488956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97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944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091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7886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6238" indent="-3762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7413" indent="-3381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70000" indent="-3381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2588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5175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1478" indent="-293138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6367" indent="-25489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8707" indent="-254897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41056" indent="-25489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724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446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169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892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615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3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6063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786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72" tIns="63689" rIns="127372" bIns="6368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72" tIns="63689" rIns="127372" bIns="6368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39763" y="985838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689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63" y="2709863"/>
            <a:ext cx="11522075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372" tIns="63689" rIns="127372" bIns="6368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63" y="8899525"/>
            <a:ext cx="2987675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5DAFA8F-8388-43A8-8218-4C5945ED3C55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00" y="8899525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38" y="8899525"/>
            <a:ext cx="1066800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4A8C1D64-E12B-4E01-9411-5B427B201C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6988" y="284163"/>
            <a:ext cx="12852401" cy="9080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4" r:id="rId1"/>
    <p:sldLayoutId id="2147488957" r:id="rId2"/>
    <p:sldLayoutId id="2147488985" r:id="rId3"/>
    <p:sldLayoutId id="2147488958" r:id="rId4"/>
    <p:sldLayoutId id="2147488959" r:id="rId5"/>
    <p:sldLayoutId id="2147488960" r:id="rId6"/>
    <p:sldLayoutId id="2147488961" r:id="rId7"/>
    <p:sldLayoutId id="2147488962" r:id="rId8"/>
    <p:sldLayoutId id="2147488986" r:id="rId9"/>
    <p:sldLayoutId id="2147488963" r:id="rId10"/>
    <p:sldLayoutId id="2147488964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97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944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091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7886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6238" indent="-3762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5825" indent="-3381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8413" indent="-3381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1000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3588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0009" indent="-29296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4748" indent="-254744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6854" indent="-254744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38973" indent="-254744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86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369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053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737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422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109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793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47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93" tIns="63700" rIns="127393" bIns="637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93" tIns="63700" rIns="127393" bIns="637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39763" y="985838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70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63" y="2709863"/>
            <a:ext cx="11522075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393" tIns="63700" rIns="127393" bIns="637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63" y="8899525"/>
            <a:ext cx="2987675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F208EFD-545F-43A9-AEB8-53F36EAF653D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00" y="8899525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38" y="8899525"/>
            <a:ext cx="1066800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14A98744-95EA-45A9-9E65-25A7D2059F7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6988" y="284163"/>
            <a:ext cx="12852401" cy="9080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7" r:id="rId1"/>
    <p:sldLayoutId id="2147488965" r:id="rId2"/>
    <p:sldLayoutId id="2147488988" r:id="rId3"/>
    <p:sldLayoutId id="2147488966" r:id="rId4"/>
    <p:sldLayoutId id="2147488967" r:id="rId5"/>
    <p:sldLayoutId id="2147488968" r:id="rId6"/>
    <p:sldLayoutId id="2147488969" r:id="rId7"/>
    <p:sldLayoutId id="2147488970" r:id="rId8"/>
    <p:sldLayoutId id="2147488989" r:id="rId9"/>
    <p:sldLayoutId id="2147488971" r:id="rId10"/>
    <p:sldLayoutId id="214748897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97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944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091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7886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6238" indent="-3762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7413" indent="-3381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8413" indent="-3381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1000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3588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0429" indent="-29301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5208" indent="-25478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7383" indent="-254787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39568" indent="-25478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9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39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086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781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47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17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870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56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46" tIns="63777" rIns="127546" bIns="6377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46" tIns="63777" rIns="127546" bIns="6377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4100" name="Title Placeholder 8"/>
          <p:cNvSpPr>
            <a:spLocks noGrp="1"/>
          </p:cNvSpPr>
          <p:nvPr>
            <p:ph type="title"/>
          </p:nvPr>
        </p:nvSpPr>
        <p:spPr bwMode="auto">
          <a:xfrm>
            <a:off x="639763" y="985838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777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101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63" y="2709863"/>
            <a:ext cx="11522075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546" tIns="63777" rIns="127546" bIns="6377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63" y="8899525"/>
            <a:ext cx="2987675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3FE81E63-ABCC-4889-B0BE-BFBE94BBFB39}" type="datetime1">
              <a:rPr lang="en-US"/>
              <a:pPr>
                <a:defRPr/>
              </a:pPr>
              <a:t>2/10/2021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00" y="8899525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38" y="8899525"/>
            <a:ext cx="1066800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C98C6A2-CE4E-4AE4-BF63-2F98692692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4105" name="Group 1"/>
          <p:cNvGrpSpPr>
            <a:grpSpLocks/>
          </p:cNvGrpSpPr>
          <p:nvPr/>
        </p:nvGrpSpPr>
        <p:grpSpPr bwMode="auto">
          <a:xfrm>
            <a:off x="-26988" y="284163"/>
            <a:ext cx="12852401" cy="9080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90" r:id="rId1"/>
    <p:sldLayoutId id="2147488973" r:id="rId2"/>
    <p:sldLayoutId id="2147488991" r:id="rId3"/>
    <p:sldLayoutId id="2147488974" r:id="rId4"/>
    <p:sldLayoutId id="2147488975" r:id="rId5"/>
    <p:sldLayoutId id="2147488976" r:id="rId6"/>
    <p:sldLayoutId id="2147488977" r:id="rId7"/>
    <p:sldLayoutId id="2147488978" r:id="rId8"/>
    <p:sldLayoutId id="2147488992" r:id="rId9"/>
    <p:sldLayoutId id="2147488979" r:id="rId10"/>
    <p:sldLayoutId id="214748898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97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944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091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7886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7825" indent="-37782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741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70000" indent="-33972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2588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6763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3364" indent="-29336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8452" indent="-255094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61093" indent="-255094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43735" indent="-255094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77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54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318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509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864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63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6410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10182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3.jpeg"/><Relationship Id="rId4" Type="http://schemas.openxmlformats.org/officeDocument/2006/relationships/image" Target="../media/image22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25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jpeg"/><Relationship Id="rId5" Type="http://schemas.openxmlformats.org/officeDocument/2006/relationships/image" Target="../media/image5.png"/><Relationship Id="rId4" Type="http://schemas.openxmlformats.org/officeDocument/2006/relationships/image" Target="../media/image4.jpe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3" Type="http://schemas.openxmlformats.org/officeDocument/2006/relationships/image" Target="../media/image9.png"/><Relationship Id="rId7" Type="http://schemas.openxmlformats.org/officeDocument/2006/relationships/image" Target="../media/image13.jpe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gi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40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20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27952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952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952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952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952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9CF90B1-DFD7-4AAB-BE6A-3FD88E896483}" type="slidenum">
              <a:rPr lang="en-US" sz="1700" smtClean="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sz="1700" smtClean="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17411" name="Прямоугольник 15"/>
          <p:cNvSpPr>
            <a:spLocks noChangeArrowheads="1"/>
          </p:cNvSpPr>
          <p:nvPr/>
        </p:nvSpPr>
        <p:spPr bwMode="auto">
          <a:xfrm>
            <a:off x="0" y="200025"/>
            <a:ext cx="12801600" cy="100013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05" tIns="64253" rIns="128505" bIns="64253" anchor="ctr"/>
          <a:lstStyle/>
          <a:p>
            <a:pPr algn="ctr" defTabSz="127952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2" name="Прямоугольник 16"/>
          <p:cNvSpPr>
            <a:spLocks noChangeArrowheads="1"/>
          </p:cNvSpPr>
          <p:nvPr/>
        </p:nvSpPr>
        <p:spPr bwMode="auto">
          <a:xfrm>
            <a:off x="0" y="400050"/>
            <a:ext cx="12801600" cy="100013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05" tIns="64253" rIns="128505" bIns="64253" anchor="ctr"/>
          <a:lstStyle/>
          <a:p>
            <a:pPr algn="ctr" defTabSz="127952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3" name="Прямоугольник 17"/>
          <p:cNvSpPr>
            <a:spLocks noChangeArrowheads="1"/>
          </p:cNvSpPr>
          <p:nvPr/>
        </p:nvSpPr>
        <p:spPr bwMode="auto">
          <a:xfrm>
            <a:off x="0" y="300038"/>
            <a:ext cx="12801600" cy="100012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05" tIns="64253" rIns="128505" bIns="64253" anchor="ctr"/>
          <a:lstStyle/>
          <a:p>
            <a:pPr algn="ctr" defTabSz="127952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4" name="Прямоугольник 18"/>
          <p:cNvSpPr>
            <a:spLocks noChangeArrowheads="1"/>
          </p:cNvSpPr>
          <p:nvPr/>
        </p:nvSpPr>
        <p:spPr bwMode="auto">
          <a:xfrm>
            <a:off x="0" y="9301163"/>
            <a:ext cx="12801600" cy="100012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05" tIns="64253" rIns="128505" bIns="64253" anchor="ctr"/>
          <a:lstStyle/>
          <a:p>
            <a:pPr algn="ctr" defTabSz="127952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5" name="Прямоугольник 19"/>
          <p:cNvSpPr>
            <a:spLocks noChangeArrowheads="1"/>
          </p:cNvSpPr>
          <p:nvPr/>
        </p:nvSpPr>
        <p:spPr bwMode="auto">
          <a:xfrm>
            <a:off x="0" y="9201150"/>
            <a:ext cx="12801600" cy="100013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05" tIns="64253" rIns="128505" bIns="64253" anchor="ctr"/>
          <a:lstStyle/>
          <a:p>
            <a:pPr algn="ctr" defTabSz="127952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6" name="Прямоугольник 20"/>
          <p:cNvSpPr>
            <a:spLocks noChangeArrowheads="1"/>
          </p:cNvSpPr>
          <p:nvPr/>
        </p:nvSpPr>
        <p:spPr bwMode="auto">
          <a:xfrm>
            <a:off x="0" y="9101138"/>
            <a:ext cx="12801600" cy="100012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05" tIns="64253" rIns="128505" bIns="64253" anchor="ctr"/>
          <a:lstStyle/>
          <a:p>
            <a:pPr algn="ctr" defTabSz="1279525"/>
            <a:endParaRPr 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0" y="3206982"/>
            <a:ext cx="12801600" cy="1514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505" tIns="64253" rIns="128505" bIns="64253">
            <a:spAutoFit/>
          </a:bodyPr>
          <a:lstStyle/>
          <a:p>
            <a:pPr algn="ctr" defTabSz="1284343">
              <a:defRPr/>
            </a:pPr>
            <a:r>
              <a:rPr lang="ru-RU" sz="34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284343">
              <a:defRPr/>
            </a:pPr>
            <a:r>
              <a:rPr lang="ru-RU" sz="22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22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11 </a:t>
            </a:r>
            <a:r>
              <a:rPr lang="ru-RU" sz="22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февраля 2021 года</a:t>
            </a:r>
          </a:p>
          <a:p>
            <a:pPr algn="ctr" defTabSz="1284343">
              <a:defRPr/>
            </a:pPr>
            <a:endParaRPr lang="ru-RU" sz="1400" b="1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284343">
              <a:defRPr/>
            </a:pPr>
            <a:endParaRPr lang="ru-RU" sz="20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76" y="536991"/>
            <a:ext cx="12781965" cy="837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505" tIns="64253" rIns="128505" bIns="64253">
            <a:spAutoFit/>
          </a:bodyPr>
          <a:lstStyle/>
          <a:p>
            <a:pPr algn="ctr" defTabSz="1284343">
              <a:defRPr/>
            </a:pPr>
            <a:r>
              <a:rPr lang="ru-RU" sz="24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22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284343">
              <a:defRPr/>
            </a:pPr>
            <a:r>
              <a:rPr lang="ru-RU" sz="22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93058" y="62556"/>
            <a:ext cx="1189636" cy="1216803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7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30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ПРОИСШЕСТВИЙ СВЯЗАННЫЕ ТЕХНОГЕННЫМИ ПОЖАРАМИ ЗА 2016-2020 гг.)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663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78" y="4323973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2" y="483283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4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0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7" y="3474059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12" y="4906255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89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82" y="4065743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1" y="3735235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75" y="2054225"/>
            <a:ext cx="8223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0" y="2800350"/>
            <a:ext cx="7477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00" y="3219450"/>
            <a:ext cx="11398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25" y="3429000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0" y="5194300"/>
            <a:ext cx="671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0" y="6551613"/>
            <a:ext cx="958850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3" y="5011559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896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75" y="5181600"/>
            <a:ext cx="9636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3" y="4967288"/>
            <a:ext cx="13446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1" y="3623843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13" y="4135438"/>
            <a:ext cx="9890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08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0" y="6232525"/>
            <a:ext cx="1179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2" y="5907716"/>
            <a:ext cx="1609832" cy="1417016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5" y="6200775"/>
            <a:ext cx="11255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00" y="6249988"/>
            <a:ext cx="13890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29" y="4936761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12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3" y="3962400"/>
            <a:ext cx="11398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0" y="4194175"/>
            <a:ext cx="11414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5" y="524351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5" y="6013450"/>
            <a:ext cx="6461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2" y="6719129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5" y="6230435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88" y="6486525"/>
            <a:ext cx="15144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0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78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25" y="3086100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789113" y="5602288"/>
            <a:ext cx="8270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34" y="5792940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23000"/>
            <a:ext cx="8270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60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69" y="3793896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8" y="3581400"/>
            <a:ext cx="65246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78638"/>
            <a:ext cx="16319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57" y="1672048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13" y="6870700"/>
            <a:ext cx="95567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400" y="4772025"/>
            <a:ext cx="12001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25" y="8123238"/>
            <a:ext cx="103346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8538" y="2162175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63" y="4913313"/>
            <a:ext cx="15525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63" y="3048000"/>
            <a:ext cx="1076325" cy="43021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9680575" y="3811588"/>
            <a:ext cx="16367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38" y="4332288"/>
            <a:ext cx="16351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00" y="7835900"/>
            <a:ext cx="671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161338" y="7204075"/>
            <a:ext cx="10985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63" y="2747963"/>
            <a:ext cx="6350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25" y="5302250"/>
            <a:ext cx="12652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6796" name="Группа 234"/>
          <p:cNvGrpSpPr>
            <a:grpSpLocks/>
          </p:cNvGrpSpPr>
          <p:nvPr/>
        </p:nvGrpSpPr>
        <p:grpSpPr bwMode="auto">
          <a:xfrm>
            <a:off x="388938" y="8169275"/>
            <a:ext cx="6042025" cy="1087438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6954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797" name="Прямоугольник 237"/>
          <p:cNvSpPr>
            <a:spLocks noChangeArrowheads="1"/>
          </p:cNvSpPr>
          <p:nvPr/>
        </p:nvSpPr>
        <p:spPr bwMode="auto">
          <a:xfrm>
            <a:off x="1160463" y="8561388"/>
            <a:ext cx="52324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погибшим на пожарах (согласно статистических данных 2016-2020 гг.)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07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0" y="6261100"/>
            <a:ext cx="698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0" y="4125913"/>
            <a:ext cx="960438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0" y="4737100"/>
            <a:ext cx="825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5" y="5541963"/>
            <a:ext cx="10033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75" y="3810000"/>
            <a:ext cx="9112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0" y="3657600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3" y="1981200"/>
            <a:ext cx="747712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0" y="7404100"/>
            <a:ext cx="10985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5" y="7016750"/>
            <a:ext cx="10985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10091720" y="6536973"/>
            <a:ext cx="590961" cy="54964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5040730" y="5863957"/>
            <a:ext cx="561600" cy="48469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8754082" y="6512322"/>
            <a:ext cx="535366" cy="53772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2536407" y="5638801"/>
            <a:ext cx="561600" cy="46273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10534582" y="8465658"/>
            <a:ext cx="559887" cy="46493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1981202" y="6400805"/>
            <a:ext cx="561600" cy="5346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2809666" y="4560334"/>
            <a:ext cx="561600" cy="53900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563009" y="7120219"/>
            <a:ext cx="561600" cy="53403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8509652" y="5529485"/>
            <a:ext cx="484182" cy="46467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1892326" y="5113324"/>
            <a:ext cx="561600" cy="48541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3962401" y="5013299"/>
            <a:ext cx="561600" cy="49325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>
            <a:off x="6781777" y="4430366"/>
            <a:ext cx="554362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>
            <a:off x="8869528" y="3413968"/>
            <a:ext cx="579272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10200304" y="4419606"/>
            <a:ext cx="543901" cy="49231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7528951" y="5054737"/>
            <a:ext cx="562114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33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6869477" y="5810073"/>
            <a:ext cx="521927" cy="48586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5865670" y="7272926"/>
            <a:ext cx="535130" cy="49947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5633606" y="4434004"/>
            <a:ext cx="561600" cy="54017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>
            <a:off x="9372599" y="5643452"/>
            <a:ext cx="501948" cy="45254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2602088" y="6826856"/>
            <a:ext cx="561600" cy="47485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>
            <a:off x="8761413" y="4373220"/>
            <a:ext cx="613505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10664855" y="7255970"/>
            <a:ext cx="564178" cy="49551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3433054" y="3825528"/>
            <a:ext cx="561600" cy="48937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190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9094502" y="3919994"/>
            <a:ext cx="582898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46</a:t>
            </a:r>
          </a:p>
        </p:txBody>
      </p:sp>
      <p:grpSp>
        <p:nvGrpSpPr>
          <p:cNvPr id="26882" name="Группа 101"/>
          <p:cNvGrpSpPr>
            <a:grpSpLocks/>
          </p:cNvGrpSpPr>
          <p:nvPr/>
        </p:nvGrpSpPr>
        <p:grpSpPr bwMode="auto">
          <a:xfrm>
            <a:off x="346075" y="1219200"/>
            <a:ext cx="2397125" cy="2317750"/>
            <a:chOff x="404013" y="7592966"/>
            <a:chExt cx="5711943" cy="2074744"/>
          </a:xfrm>
        </p:grpSpPr>
        <p:sp>
          <p:nvSpPr>
            <p:cNvPr id="244" name="Прямоугольник 243"/>
            <p:cNvSpPr/>
            <p:nvPr/>
          </p:nvSpPr>
          <p:spPr>
            <a:xfrm>
              <a:off x="793637" y="7600072"/>
              <a:ext cx="5102920" cy="206763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6952" name="Text Box 144"/>
            <p:cNvSpPr txBox="1">
              <a:spLocks noChangeArrowheads="1"/>
            </p:cNvSpPr>
            <p:nvPr/>
          </p:nvSpPr>
          <p:spPr bwMode="auto">
            <a:xfrm>
              <a:off x="404013" y="7592966"/>
              <a:ext cx="5711943" cy="62370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246" name="Прямоугольник 245"/>
          <p:cNvSpPr>
            <a:spLocks noChangeAspect="1"/>
          </p:cNvSpPr>
          <p:nvPr/>
        </p:nvSpPr>
        <p:spPr>
          <a:xfrm>
            <a:off x="646113" y="2798763"/>
            <a:ext cx="274637" cy="29051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Прямоугольник 246"/>
          <p:cNvSpPr/>
          <p:nvPr/>
        </p:nvSpPr>
        <p:spPr>
          <a:xfrm>
            <a:off x="1011238" y="27987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646113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Прямоугольник 248"/>
          <p:cNvSpPr/>
          <p:nvPr/>
        </p:nvSpPr>
        <p:spPr>
          <a:xfrm>
            <a:off x="1011238" y="32385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50" name="Прямоугольник 249"/>
          <p:cNvSpPr>
            <a:spLocks noChangeAspect="1"/>
          </p:cNvSpPr>
          <p:nvPr/>
        </p:nvSpPr>
        <p:spPr>
          <a:xfrm>
            <a:off x="639763" y="19954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1011238" y="20574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52" name="Прямоугольник 251"/>
          <p:cNvSpPr>
            <a:spLocks noChangeAspect="1"/>
          </p:cNvSpPr>
          <p:nvPr/>
        </p:nvSpPr>
        <p:spPr>
          <a:xfrm>
            <a:off x="646113" y="2371725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Прямоугольник 252"/>
          <p:cNvSpPr/>
          <p:nvPr/>
        </p:nvSpPr>
        <p:spPr>
          <a:xfrm>
            <a:off x="990600" y="2376488"/>
            <a:ext cx="1514475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54" name="Овал 253"/>
          <p:cNvSpPr>
            <a:spLocks noChangeAspect="1"/>
          </p:cNvSpPr>
          <p:nvPr/>
        </p:nvSpPr>
        <p:spPr>
          <a:xfrm>
            <a:off x="2447151" y="3757628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</a:t>
            </a:r>
          </a:p>
        </p:txBody>
      </p:sp>
      <p:sp>
        <p:nvSpPr>
          <p:cNvPr id="255" name="Овал 254"/>
          <p:cNvSpPr>
            <a:spLocks noChangeAspect="1"/>
          </p:cNvSpPr>
          <p:nvPr/>
        </p:nvSpPr>
        <p:spPr>
          <a:xfrm>
            <a:off x="3930637" y="3325238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</a:p>
        </p:txBody>
      </p:sp>
      <p:sp>
        <p:nvSpPr>
          <p:cNvPr id="256" name="Овал 255"/>
          <p:cNvSpPr>
            <a:spLocks noChangeAspect="1"/>
          </p:cNvSpPr>
          <p:nvPr/>
        </p:nvSpPr>
        <p:spPr>
          <a:xfrm>
            <a:off x="4349213" y="4053297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</a:p>
        </p:txBody>
      </p:sp>
      <p:sp>
        <p:nvSpPr>
          <p:cNvPr id="257" name="Овал 256"/>
          <p:cNvSpPr>
            <a:spLocks noChangeAspect="1"/>
          </p:cNvSpPr>
          <p:nvPr/>
        </p:nvSpPr>
        <p:spPr>
          <a:xfrm>
            <a:off x="5382151" y="228182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58" name="Овал 257"/>
          <p:cNvSpPr>
            <a:spLocks noChangeAspect="1"/>
          </p:cNvSpPr>
          <p:nvPr/>
        </p:nvSpPr>
        <p:spPr>
          <a:xfrm>
            <a:off x="3956058" y="2566949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259" name="Овал 258"/>
          <p:cNvSpPr>
            <a:spLocks noChangeAspect="1"/>
          </p:cNvSpPr>
          <p:nvPr/>
        </p:nvSpPr>
        <p:spPr>
          <a:xfrm>
            <a:off x="4689582" y="3024336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260" name="Овал 259"/>
          <p:cNvSpPr>
            <a:spLocks noChangeAspect="1"/>
          </p:cNvSpPr>
          <p:nvPr/>
        </p:nvSpPr>
        <p:spPr>
          <a:xfrm>
            <a:off x="6374387" y="3031396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  <p:sp>
        <p:nvSpPr>
          <p:cNvPr id="261" name="Овал 260"/>
          <p:cNvSpPr>
            <a:spLocks noChangeAspect="1"/>
          </p:cNvSpPr>
          <p:nvPr/>
        </p:nvSpPr>
        <p:spPr>
          <a:xfrm>
            <a:off x="5768320" y="3489388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62" name="Овал 261"/>
          <p:cNvSpPr>
            <a:spLocks noChangeAspect="1"/>
          </p:cNvSpPr>
          <p:nvPr/>
        </p:nvSpPr>
        <p:spPr>
          <a:xfrm>
            <a:off x="5322423" y="3877345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63" name="Овал 262"/>
          <p:cNvSpPr>
            <a:spLocks noChangeAspect="1"/>
          </p:cNvSpPr>
          <p:nvPr/>
        </p:nvSpPr>
        <p:spPr>
          <a:xfrm>
            <a:off x="3226325" y="5529485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>
            <a:off x="3693810" y="6224477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65" name="Овал 264"/>
          <p:cNvSpPr>
            <a:spLocks noChangeAspect="1"/>
          </p:cNvSpPr>
          <p:nvPr/>
        </p:nvSpPr>
        <p:spPr>
          <a:xfrm>
            <a:off x="5973770" y="5447309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</a:t>
            </a:r>
          </a:p>
        </p:txBody>
      </p:sp>
      <p:sp>
        <p:nvSpPr>
          <p:cNvPr id="266" name="Овал 265"/>
          <p:cNvSpPr>
            <a:spLocks noChangeAspect="1"/>
          </p:cNvSpPr>
          <p:nvPr/>
        </p:nvSpPr>
        <p:spPr>
          <a:xfrm>
            <a:off x="6264854" y="6770583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67" name="Овал 266"/>
          <p:cNvSpPr>
            <a:spLocks noChangeAspect="1"/>
          </p:cNvSpPr>
          <p:nvPr/>
        </p:nvSpPr>
        <p:spPr>
          <a:xfrm>
            <a:off x="11267254" y="4310257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268" name="Овал 267"/>
          <p:cNvSpPr>
            <a:spLocks noChangeAspect="1"/>
          </p:cNvSpPr>
          <p:nvPr/>
        </p:nvSpPr>
        <p:spPr>
          <a:xfrm>
            <a:off x="9623580" y="2502349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269" name="Овал 268"/>
          <p:cNvSpPr>
            <a:spLocks noChangeAspect="1"/>
          </p:cNvSpPr>
          <p:nvPr/>
        </p:nvSpPr>
        <p:spPr>
          <a:xfrm>
            <a:off x="7849919" y="3674143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</a:p>
        </p:txBody>
      </p:sp>
      <p:sp>
        <p:nvSpPr>
          <p:cNvPr id="270" name="Овал 269"/>
          <p:cNvSpPr>
            <a:spLocks noChangeAspect="1"/>
          </p:cNvSpPr>
          <p:nvPr/>
        </p:nvSpPr>
        <p:spPr>
          <a:xfrm>
            <a:off x="9704101" y="7677583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34</a:t>
            </a:r>
          </a:p>
        </p:txBody>
      </p:sp>
      <p:sp>
        <p:nvSpPr>
          <p:cNvPr id="271" name="Овал 270"/>
          <p:cNvSpPr>
            <a:spLocks noChangeAspect="1"/>
          </p:cNvSpPr>
          <p:nvPr/>
        </p:nvSpPr>
        <p:spPr>
          <a:xfrm>
            <a:off x="8519753" y="745216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</a:t>
            </a:r>
          </a:p>
        </p:txBody>
      </p:sp>
      <p:sp>
        <p:nvSpPr>
          <p:cNvPr id="272" name="Овал 271"/>
          <p:cNvSpPr>
            <a:spLocks noChangeAspect="1"/>
          </p:cNvSpPr>
          <p:nvPr/>
        </p:nvSpPr>
        <p:spPr>
          <a:xfrm>
            <a:off x="4725994" y="6850697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273" name="Овал 272"/>
          <p:cNvSpPr>
            <a:spLocks noChangeAspect="1"/>
          </p:cNvSpPr>
          <p:nvPr/>
        </p:nvSpPr>
        <p:spPr>
          <a:xfrm>
            <a:off x="10245942" y="5464196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2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2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20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2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2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20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2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2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20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20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2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2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4" dur="20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2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2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9" dur="2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2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2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4" dur="2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9" dur="2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4" dur="2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2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2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2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2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9" dur="2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654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ПРОИСШЕСТВИЙ СВЯЗАННЫЕ С ТЕХНОГЕННЫМИ ПОЖАРАМИ ЗА 2021 г.)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765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78" y="4323973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2" y="483283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4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0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7" y="3474059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12" y="4906255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89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82" y="4065743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1" y="3735235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75" y="2054225"/>
            <a:ext cx="8223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0" y="2800350"/>
            <a:ext cx="7477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00" y="3219450"/>
            <a:ext cx="11398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25" y="3429000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0" y="5202238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0" y="6551613"/>
            <a:ext cx="958850" cy="21431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3" y="5011559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896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75" y="5181600"/>
            <a:ext cx="9636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3" y="4975225"/>
            <a:ext cx="13446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1" y="3623843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13" y="4135438"/>
            <a:ext cx="989012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08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0" y="6240463"/>
            <a:ext cx="1179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2" y="5907716"/>
            <a:ext cx="1609832" cy="1417016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5" y="6192838"/>
            <a:ext cx="1125538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00" y="6249988"/>
            <a:ext cx="13890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29" y="4936761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12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3" y="3962400"/>
            <a:ext cx="11398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0" y="4267200"/>
            <a:ext cx="11414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5" y="524351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5" y="6013450"/>
            <a:ext cx="6461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2" y="6719129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5" y="6230435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88" y="6486525"/>
            <a:ext cx="15144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0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78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25" y="3086100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789113" y="5610225"/>
            <a:ext cx="8270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34" y="5792940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38"/>
            <a:ext cx="8270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60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69" y="3793896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8" y="3581400"/>
            <a:ext cx="65246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57" y="1672048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13" y="6719888"/>
            <a:ext cx="955675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400" y="4772025"/>
            <a:ext cx="12001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25" y="8123238"/>
            <a:ext cx="103346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8538" y="2162175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63" y="4913313"/>
            <a:ext cx="15525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63" y="309880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824913" y="3989388"/>
            <a:ext cx="1636712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38" y="4332288"/>
            <a:ext cx="16351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5973763" y="7786688"/>
            <a:ext cx="6715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229600" y="7204075"/>
            <a:ext cx="10985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63" y="2747963"/>
            <a:ext cx="6350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25" y="5302250"/>
            <a:ext cx="12652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7820" name="Группа 234"/>
          <p:cNvGrpSpPr>
            <a:grpSpLocks/>
          </p:cNvGrpSpPr>
          <p:nvPr/>
        </p:nvGrpSpPr>
        <p:grpSpPr bwMode="auto">
          <a:xfrm>
            <a:off x="388938" y="8169275"/>
            <a:ext cx="6042025" cy="1087438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7892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821" name="Прямоугольник 237"/>
          <p:cNvSpPr>
            <a:spLocks noChangeArrowheads="1"/>
          </p:cNvSpPr>
          <p:nvPr/>
        </p:nvSpPr>
        <p:spPr bwMode="auto">
          <a:xfrm>
            <a:off x="1160463" y="8561388"/>
            <a:ext cx="52324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2021 г.)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07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0" y="6261100"/>
            <a:ext cx="6985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0" y="4125913"/>
            <a:ext cx="960438" cy="21431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0" y="4737100"/>
            <a:ext cx="825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5" y="5541963"/>
            <a:ext cx="10033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75" y="3810000"/>
            <a:ext cx="9112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0" y="3657600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3" y="1981200"/>
            <a:ext cx="747712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0" y="7404100"/>
            <a:ext cx="10985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5" y="7016750"/>
            <a:ext cx="10985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3428029" y="3857660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grpSp>
        <p:nvGrpSpPr>
          <p:cNvPr id="27837" name="Группа 101"/>
          <p:cNvGrpSpPr>
            <a:grpSpLocks/>
          </p:cNvGrpSpPr>
          <p:nvPr/>
        </p:nvGrpSpPr>
        <p:grpSpPr bwMode="auto">
          <a:xfrm>
            <a:off x="381000" y="1219200"/>
            <a:ext cx="2392363" cy="2317750"/>
            <a:chOff x="487379" y="7592966"/>
            <a:chExt cx="5699312" cy="2074744"/>
          </a:xfrm>
        </p:grpSpPr>
        <p:sp>
          <p:nvSpPr>
            <p:cNvPr id="244" name="Прямоугольник 243"/>
            <p:cNvSpPr/>
            <p:nvPr/>
          </p:nvSpPr>
          <p:spPr>
            <a:xfrm>
              <a:off x="793713" y="7600072"/>
              <a:ext cx="5139590" cy="206763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789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99312" cy="89232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  <a:p>
              <a:pPr algn="ctr" eaLnBrk="1" hangingPunct="1">
                <a:spcBef>
                  <a:spcPct val="50000"/>
                </a:spcBef>
              </a:pPr>
              <a:endParaRPr lang="ru-RU" altLang="ru-RU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46" name="Прямоугольник 245"/>
          <p:cNvSpPr>
            <a:spLocks noChangeAspect="1"/>
          </p:cNvSpPr>
          <p:nvPr/>
        </p:nvSpPr>
        <p:spPr>
          <a:xfrm>
            <a:off x="646113" y="2798763"/>
            <a:ext cx="274637" cy="29051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Прямоугольник 246"/>
          <p:cNvSpPr/>
          <p:nvPr/>
        </p:nvSpPr>
        <p:spPr>
          <a:xfrm>
            <a:off x="1011238" y="27987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646113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Прямоугольник 248"/>
          <p:cNvSpPr/>
          <p:nvPr/>
        </p:nvSpPr>
        <p:spPr>
          <a:xfrm>
            <a:off x="1011238" y="32385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50" name="Прямоугольник 249"/>
          <p:cNvSpPr>
            <a:spLocks noChangeAspect="1"/>
          </p:cNvSpPr>
          <p:nvPr/>
        </p:nvSpPr>
        <p:spPr>
          <a:xfrm>
            <a:off x="639763" y="19954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1011238" y="20574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52" name="Прямоугольник 251"/>
          <p:cNvSpPr>
            <a:spLocks noChangeAspect="1"/>
          </p:cNvSpPr>
          <p:nvPr/>
        </p:nvSpPr>
        <p:spPr>
          <a:xfrm>
            <a:off x="646113" y="2371725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Прямоугольник 252"/>
          <p:cNvSpPr/>
          <p:nvPr/>
        </p:nvSpPr>
        <p:spPr>
          <a:xfrm>
            <a:off x="990600" y="2376488"/>
            <a:ext cx="1514475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>
            <a:off x="2445852" y="379909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3896091" y="4996578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>
            <a:off x="9698041" y="249215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>
            <a:off x="10020090" y="645951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9735480" y="7665736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7508504" y="511332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>
            <a:off x="2707308" y="4613027"/>
            <a:ext cx="507345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6/2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8563838" y="7466468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8908259" y="450827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27873" name="Rectangle 58"/>
          <p:cNvSpPr>
            <a:spLocks noChangeArrowheads="1"/>
          </p:cNvSpPr>
          <p:nvPr/>
        </p:nvSpPr>
        <p:spPr bwMode="auto">
          <a:xfrm>
            <a:off x="2733675" y="1225550"/>
            <a:ext cx="9610725" cy="436563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27816" tIns="63910" rIns="127816" bIns="63910">
            <a:spAutoFit/>
          </a:bodyPr>
          <a:lstStyle/>
          <a:p>
            <a:pPr algn="ctr" defTabSz="1273175"/>
            <a:r>
              <a:rPr lang="ru-RU" altLang="ru-RU" sz="2000" b="1">
                <a:solidFill>
                  <a:srgbClr val="000000"/>
                </a:solidFill>
              </a:rPr>
              <a:t>В </a:t>
            </a:r>
            <a:r>
              <a:rPr lang="ru-RU" altLang="ru-RU" sz="2000" b="1">
                <a:solidFill>
                  <a:srgbClr val="FF0000"/>
                </a:solidFill>
              </a:rPr>
              <a:t>2021</a:t>
            </a:r>
            <a:r>
              <a:rPr lang="ru-RU" altLang="ru-RU" sz="2000" b="1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2000" b="1">
                <a:solidFill>
                  <a:srgbClr val="FF0000"/>
                </a:solidFill>
              </a:rPr>
              <a:t>27</a:t>
            </a:r>
            <a:r>
              <a:rPr lang="ru-RU" altLang="ru-RU" sz="2000" b="1">
                <a:solidFill>
                  <a:srgbClr val="000000"/>
                </a:solidFill>
              </a:rPr>
              <a:t> человек.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3818065" y="334215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10119038" y="4521577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7467603" y="691667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5814115" y="7372738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4723914" y="3075528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2016-2020 гг.)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867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867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0"/>
            <a:ext cx="12047537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78" y="521069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03" y="432400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7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65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9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1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8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70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3" y="2062163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20988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5" y="345598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5" y="37560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8" y="3570288"/>
            <a:ext cx="12477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8900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3" y="6569075"/>
            <a:ext cx="9588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25"/>
            <a:ext cx="9509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91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11763"/>
            <a:ext cx="11414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8" y="5407025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0" y="4510088"/>
            <a:ext cx="16494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8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5" y="3746500"/>
            <a:ext cx="960438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3" y="4143375"/>
            <a:ext cx="9890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3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0" y="6346825"/>
            <a:ext cx="1306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4" y="5810338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8" y="6173788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72175"/>
            <a:ext cx="138906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37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952163" y="397033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0" y="4202113"/>
            <a:ext cx="11414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3" y="7123113"/>
            <a:ext cx="6715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16638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35" y="6714883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30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8" y="6486525"/>
            <a:ext cx="15144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6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3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45363"/>
            <a:ext cx="9588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5" y="3094038"/>
            <a:ext cx="12477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7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5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45038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300413" y="3657600"/>
            <a:ext cx="7715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82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0" y="2087563"/>
            <a:ext cx="8731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3" y="6915150"/>
            <a:ext cx="11509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79963"/>
            <a:ext cx="14239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50" y="8131175"/>
            <a:ext cx="10334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8" y="248285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38"/>
            <a:ext cx="17922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8" y="3927475"/>
            <a:ext cx="19192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40238"/>
            <a:ext cx="14700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200900"/>
            <a:ext cx="9604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88213"/>
            <a:ext cx="1306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3" y="2682875"/>
            <a:ext cx="6350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703888"/>
            <a:ext cx="1647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8851" name="Группа 359"/>
          <p:cNvGrpSpPr>
            <a:grpSpLocks/>
          </p:cNvGrpSpPr>
          <p:nvPr/>
        </p:nvGrpSpPr>
        <p:grpSpPr bwMode="auto">
          <a:xfrm>
            <a:off x="457200" y="8169275"/>
            <a:ext cx="5842000" cy="1087438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8889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8852" name="Прямоугольник 362"/>
          <p:cNvSpPr>
            <a:spLocks noChangeArrowheads="1"/>
          </p:cNvSpPr>
          <p:nvPr/>
        </p:nvSpPr>
        <p:spPr bwMode="auto">
          <a:xfrm>
            <a:off x="1087438" y="8561388"/>
            <a:ext cx="52228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83" tIns="45506" rIns="90983" bIns="45506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2016-2020 гг.): </a:t>
            </a: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07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83" name="Овал 382"/>
          <p:cNvSpPr>
            <a:spLocks noChangeAspect="1"/>
          </p:cNvSpPr>
          <p:nvPr/>
        </p:nvSpPr>
        <p:spPr>
          <a:xfrm>
            <a:off x="7829963" y="5029248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0" y="6256338"/>
            <a:ext cx="8128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0" y="8166100"/>
            <a:ext cx="671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429002" y="3992839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8" name="Овал 417"/>
          <p:cNvSpPr>
            <a:spLocks noChangeAspect="1"/>
          </p:cNvSpPr>
          <p:nvPr/>
        </p:nvSpPr>
        <p:spPr>
          <a:xfrm>
            <a:off x="10533974" y="8534449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7010401" y="6248403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9049130" y="426720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3" name="Овал 112"/>
          <p:cNvSpPr>
            <a:spLocks noChangeAspect="1"/>
          </p:cNvSpPr>
          <p:nvPr/>
        </p:nvSpPr>
        <p:spPr>
          <a:xfrm>
            <a:off x="7829930" y="403860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28876" name="Группа 101"/>
          <p:cNvGrpSpPr>
            <a:grpSpLocks/>
          </p:cNvGrpSpPr>
          <p:nvPr/>
        </p:nvGrpSpPr>
        <p:grpSpPr bwMode="auto">
          <a:xfrm>
            <a:off x="381000" y="1219200"/>
            <a:ext cx="2392363" cy="2405063"/>
            <a:chOff x="487379" y="7592966"/>
            <a:chExt cx="5699312" cy="2002274"/>
          </a:xfrm>
        </p:grpSpPr>
        <p:sp>
          <p:nvSpPr>
            <p:cNvPr id="136" name="Прямоугольник 135"/>
            <p:cNvSpPr/>
            <p:nvPr/>
          </p:nvSpPr>
          <p:spPr>
            <a:xfrm>
              <a:off x="793713" y="7599575"/>
              <a:ext cx="5173628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888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99312" cy="5800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46113" y="2798763"/>
            <a:ext cx="274637" cy="29051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8" y="27987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1011238" y="32385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639763" y="19954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11238" y="20574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646113" y="2371725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990600" y="2376488"/>
            <a:ext cx="1514475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5" name="Прямоугольник 144"/>
          <p:cNvSpPr>
            <a:spLocks noChangeAspect="1"/>
          </p:cNvSpPr>
          <p:nvPr/>
        </p:nvSpPr>
        <p:spPr>
          <a:xfrm>
            <a:off x="646113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5" name="Прямоугольник 114"/>
          <p:cNvSpPr/>
          <p:nvPr/>
        </p:nvSpPr>
        <p:spPr>
          <a:xfrm>
            <a:off x="5275263" y="325755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2016-2020 гг.) 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969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970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701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0"/>
            <a:ext cx="12047537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78" y="521069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03" y="432400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7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65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9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1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8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70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3" y="2054225"/>
            <a:ext cx="112553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20988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5" y="345598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5" y="37560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8" y="3562350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8900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3" y="6569075"/>
            <a:ext cx="9588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25"/>
            <a:ext cx="9509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91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03825"/>
            <a:ext cx="11414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8" y="5399088"/>
            <a:ext cx="11398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0" y="4510088"/>
            <a:ext cx="16494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8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5" y="3754438"/>
            <a:ext cx="9604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3" y="4143375"/>
            <a:ext cx="9890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3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0" y="6338888"/>
            <a:ext cx="1306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4" y="5810338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8" y="6173788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80113"/>
            <a:ext cx="138906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37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0" y="397033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0" y="4194175"/>
            <a:ext cx="11414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3" y="7123113"/>
            <a:ext cx="6715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08700"/>
            <a:ext cx="825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35" y="6714883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30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8" y="6480175"/>
            <a:ext cx="1514475" cy="21431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6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3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37425"/>
            <a:ext cx="9588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5" y="3086100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7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5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37100"/>
            <a:ext cx="825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00" y="3594100"/>
            <a:ext cx="7715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82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0" y="2087563"/>
            <a:ext cx="8731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3" y="6915150"/>
            <a:ext cx="11509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79963"/>
            <a:ext cx="14239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50" y="8131175"/>
            <a:ext cx="10334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8" y="248285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38"/>
            <a:ext cx="17922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8" y="3935413"/>
            <a:ext cx="19192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32300"/>
            <a:ext cx="14700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2963"/>
            <a:ext cx="960438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80275"/>
            <a:ext cx="1306513" cy="21431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3" y="2674938"/>
            <a:ext cx="6350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703888"/>
            <a:ext cx="1647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9876" name="Группа 359"/>
          <p:cNvGrpSpPr>
            <a:grpSpLocks/>
          </p:cNvGrpSpPr>
          <p:nvPr/>
        </p:nvGrpSpPr>
        <p:grpSpPr bwMode="auto">
          <a:xfrm>
            <a:off x="457200" y="8169275"/>
            <a:ext cx="5842000" cy="1087438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53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9877" name="Прямоугольник 362"/>
          <p:cNvSpPr>
            <a:spLocks noChangeArrowheads="1"/>
          </p:cNvSpPr>
          <p:nvPr/>
        </p:nvSpPr>
        <p:spPr bwMode="auto">
          <a:xfrm>
            <a:off x="1087438" y="8561388"/>
            <a:ext cx="522287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83" tIns="45506" rIns="90983" bIns="45506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2016-2020 гг.</a:t>
            </a:r>
          </a:p>
          <a:p>
            <a:endParaRPr lang="ru-RU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07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83" name="Овал 382"/>
          <p:cNvSpPr>
            <a:spLocks noChangeAspect="1"/>
          </p:cNvSpPr>
          <p:nvPr/>
        </p:nvSpPr>
        <p:spPr>
          <a:xfrm>
            <a:off x="7602139" y="505870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0" y="6248400"/>
            <a:ext cx="8128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0" y="8166100"/>
            <a:ext cx="671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539325" y="3859874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52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3467931" y="632753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4808509" y="673487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3" name="Овал 112"/>
          <p:cNvSpPr>
            <a:spLocks noChangeAspect="1"/>
          </p:cNvSpPr>
          <p:nvPr/>
        </p:nvSpPr>
        <p:spPr>
          <a:xfrm>
            <a:off x="9673175" y="766681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5917974" y="7487498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8746009" y="6561069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4592638" y="3004149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>
          <a:xfrm>
            <a:off x="2674328" y="472212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8527511" y="757421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9713500" y="2510023"/>
            <a:ext cx="552075" cy="51001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4934330" y="566919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10564952" y="8387953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3964368" y="325142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2303834" y="3854456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>
            <a:off x="3955545" y="494508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10172161" y="444283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2662578" y="650079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5988796" y="545237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63" y="309880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29941" name="Группа 101"/>
          <p:cNvGrpSpPr>
            <a:grpSpLocks/>
          </p:cNvGrpSpPr>
          <p:nvPr/>
        </p:nvGrpSpPr>
        <p:grpSpPr bwMode="auto">
          <a:xfrm>
            <a:off x="381000" y="1219200"/>
            <a:ext cx="2352675" cy="2405063"/>
            <a:chOff x="487379" y="7592966"/>
            <a:chExt cx="560518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36" y="7599575"/>
              <a:ext cx="5158886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5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05183" cy="5800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13" y="2798763"/>
            <a:ext cx="274637" cy="29051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38" y="27987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38" y="32385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63" y="19954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8" y="20574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13" y="2371725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00" y="2376488"/>
            <a:ext cx="1514475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13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2021 г.)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072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3072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25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0"/>
            <a:ext cx="12047537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78" y="521069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03" y="432400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7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65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9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1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8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70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3" y="2062163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20988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5" y="345598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5" y="37560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8" y="3570288"/>
            <a:ext cx="12477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1191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3" y="6569075"/>
            <a:ext cx="9588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25"/>
            <a:ext cx="9509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91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03825"/>
            <a:ext cx="11414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8" y="5407025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0" y="4510088"/>
            <a:ext cx="16494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8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5" y="3754438"/>
            <a:ext cx="9604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3" y="4143375"/>
            <a:ext cx="9890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3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0" y="6338888"/>
            <a:ext cx="13065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4" y="5810338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8" y="6173788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80113"/>
            <a:ext cx="138906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37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952163" y="397033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0" y="4202113"/>
            <a:ext cx="11414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3" y="7123113"/>
            <a:ext cx="6715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08700"/>
            <a:ext cx="8255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35" y="6714883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30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8" y="6480175"/>
            <a:ext cx="1514475" cy="214313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6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3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37425"/>
            <a:ext cx="9588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5" y="3094038"/>
            <a:ext cx="12477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7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5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45038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300413" y="3594100"/>
            <a:ext cx="7715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82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0" y="2087563"/>
            <a:ext cx="8731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3" y="6915150"/>
            <a:ext cx="11509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79963"/>
            <a:ext cx="14239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50" y="8131175"/>
            <a:ext cx="10334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8" y="248285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38"/>
            <a:ext cx="17922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8" y="3935413"/>
            <a:ext cx="19192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32300"/>
            <a:ext cx="14700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2963"/>
            <a:ext cx="960438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80275"/>
            <a:ext cx="1306513" cy="214313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3" y="2674938"/>
            <a:ext cx="6350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703888"/>
            <a:ext cx="1647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30900" name="Группа 359"/>
          <p:cNvGrpSpPr>
            <a:grpSpLocks/>
          </p:cNvGrpSpPr>
          <p:nvPr/>
        </p:nvGrpSpPr>
        <p:grpSpPr bwMode="auto">
          <a:xfrm>
            <a:off x="457200" y="8169275"/>
            <a:ext cx="5842000" cy="1087438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0933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30901" name="Прямоугольник 362"/>
          <p:cNvSpPr>
            <a:spLocks noChangeArrowheads="1"/>
          </p:cNvSpPr>
          <p:nvPr/>
        </p:nvSpPr>
        <p:spPr bwMode="auto">
          <a:xfrm>
            <a:off x="1087438" y="8561388"/>
            <a:ext cx="522287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83" tIns="45506" rIns="90983" bIns="45506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2021 г.</a:t>
            </a:r>
          </a:p>
          <a:p>
            <a:endParaRPr lang="ru-RU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07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0" y="6248400"/>
            <a:ext cx="8128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0" y="8174038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539325" y="3859874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2609172" y="6705603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5275263" y="309880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30914" name="Группа 101"/>
          <p:cNvGrpSpPr>
            <a:grpSpLocks/>
          </p:cNvGrpSpPr>
          <p:nvPr/>
        </p:nvGrpSpPr>
        <p:grpSpPr bwMode="auto">
          <a:xfrm>
            <a:off x="381000" y="1219200"/>
            <a:ext cx="2352675" cy="2405063"/>
            <a:chOff x="487379" y="7592966"/>
            <a:chExt cx="5605183" cy="2002274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793736" y="7599575"/>
              <a:ext cx="5003816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093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05183" cy="82989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  <a:p>
              <a:pPr algn="ctr" eaLnBrk="1" hangingPunct="1">
                <a:spcBef>
                  <a:spcPct val="50000"/>
                </a:spcBef>
              </a:pPr>
              <a:endParaRPr lang="ru-RU" altLang="ru-RU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129" name="Прямоугольник 128"/>
          <p:cNvSpPr>
            <a:spLocks noChangeAspect="1"/>
          </p:cNvSpPr>
          <p:nvPr/>
        </p:nvSpPr>
        <p:spPr>
          <a:xfrm>
            <a:off x="646113" y="2798763"/>
            <a:ext cx="274637" cy="29051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>
          <a:xfrm>
            <a:off x="1011238" y="27987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1011238" y="32385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639763" y="19954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11238" y="20574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4" name="Прямоугольник 133"/>
          <p:cNvSpPr>
            <a:spLocks noChangeAspect="1"/>
          </p:cNvSpPr>
          <p:nvPr/>
        </p:nvSpPr>
        <p:spPr>
          <a:xfrm>
            <a:off x="646113" y="2371725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5" name="Прямоугольник 134"/>
          <p:cNvSpPr/>
          <p:nvPr/>
        </p:nvSpPr>
        <p:spPr>
          <a:xfrm>
            <a:off x="990600" y="2376488"/>
            <a:ext cx="1514475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36" name="Прямоугольник 135"/>
          <p:cNvSpPr>
            <a:spLocks noChangeAspect="1"/>
          </p:cNvSpPr>
          <p:nvPr/>
        </p:nvSpPr>
        <p:spPr>
          <a:xfrm>
            <a:off x="646113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923" name="Rectangle 58"/>
          <p:cNvSpPr>
            <a:spLocks noChangeArrowheads="1"/>
          </p:cNvSpPr>
          <p:nvPr/>
        </p:nvSpPr>
        <p:spPr bwMode="auto">
          <a:xfrm>
            <a:off x="2733675" y="1225550"/>
            <a:ext cx="9610725" cy="744538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27816" tIns="63910" rIns="127816" bIns="63910">
            <a:spAutoFit/>
          </a:bodyPr>
          <a:lstStyle/>
          <a:p>
            <a:pPr algn="ctr" defTabSz="1273175"/>
            <a:r>
              <a:rPr lang="ru-RU" altLang="ru-RU" sz="2000" b="1">
                <a:solidFill>
                  <a:srgbClr val="000000"/>
                </a:solidFill>
              </a:rPr>
              <a:t>В 2021 году с нарастающим итогом зарегистрировано </a:t>
            </a:r>
            <a:r>
              <a:rPr lang="ru-RU" altLang="ru-RU" sz="2000" b="1" smtClean="0">
                <a:solidFill>
                  <a:srgbClr val="FF0000"/>
                </a:solidFill>
              </a:rPr>
              <a:t>13</a:t>
            </a:r>
            <a:r>
              <a:rPr lang="ru-RU" altLang="ru-RU" sz="2000" b="1" smtClean="0">
                <a:solidFill>
                  <a:srgbClr val="000000"/>
                </a:solidFill>
              </a:rPr>
              <a:t> </a:t>
            </a:r>
            <a:r>
              <a:rPr lang="ru-RU" altLang="ru-RU" sz="2000" b="1">
                <a:solidFill>
                  <a:srgbClr val="000000"/>
                </a:solidFill>
              </a:rPr>
              <a:t>случаев отравления угарным газом.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7604127" y="5060956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5979215" y="5493534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8324172" y="5468159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СХОДОМ СНЕЖНЫХ МАСС ЗА 2008-2020 гг.) 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174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31748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1749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0"/>
            <a:ext cx="12047537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78" y="521069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03" y="432400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7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65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9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1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8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70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3" y="2054225"/>
            <a:ext cx="1125537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20988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308975" y="3268663"/>
            <a:ext cx="11398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5" y="37560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8" y="3562350"/>
            <a:ext cx="124777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8900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3" y="6569075"/>
            <a:ext cx="9588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25"/>
            <a:ext cx="9509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91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03825"/>
            <a:ext cx="11414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8" y="5399088"/>
            <a:ext cx="11398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0" y="4510088"/>
            <a:ext cx="16494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8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5" y="3754438"/>
            <a:ext cx="9604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3" y="4143375"/>
            <a:ext cx="9890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3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0" y="6338888"/>
            <a:ext cx="13065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4" y="5810338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8" y="6165850"/>
            <a:ext cx="112553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80113"/>
            <a:ext cx="138906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37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0" y="3962400"/>
            <a:ext cx="11398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0" y="4194175"/>
            <a:ext cx="11414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3" y="7123113"/>
            <a:ext cx="6715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08700"/>
            <a:ext cx="825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35" y="6714883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30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8" y="6480175"/>
            <a:ext cx="1514475" cy="214313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6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3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37425"/>
            <a:ext cx="9588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5" y="3086100"/>
            <a:ext cx="124777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7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5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37100"/>
            <a:ext cx="8255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00" y="3594100"/>
            <a:ext cx="7715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82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0" y="2087563"/>
            <a:ext cx="8731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3" y="6915150"/>
            <a:ext cx="11509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79963"/>
            <a:ext cx="1423987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8" y="248285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38"/>
            <a:ext cx="17922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8" y="3927475"/>
            <a:ext cx="19192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32300"/>
            <a:ext cx="14700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2963"/>
            <a:ext cx="960438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80275"/>
            <a:ext cx="1306513" cy="21431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3" y="2674938"/>
            <a:ext cx="6350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703888"/>
            <a:ext cx="1647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83" name="Овал 382"/>
          <p:cNvSpPr>
            <a:spLocks noChangeAspect="1"/>
          </p:cNvSpPr>
          <p:nvPr/>
        </p:nvSpPr>
        <p:spPr>
          <a:xfrm>
            <a:off x="8701421" y="4408840"/>
            <a:ext cx="478771" cy="43621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0" y="6248400"/>
            <a:ext cx="8128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0" y="8166100"/>
            <a:ext cx="6715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5749185" y="5490994"/>
            <a:ext cx="506365" cy="46136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63" y="309880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31932" name="Группа 101"/>
          <p:cNvGrpSpPr>
            <a:grpSpLocks/>
          </p:cNvGrpSpPr>
          <p:nvPr/>
        </p:nvGrpSpPr>
        <p:grpSpPr bwMode="auto">
          <a:xfrm>
            <a:off x="381000" y="1219200"/>
            <a:ext cx="2397125" cy="2405063"/>
            <a:chOff x="487379" y="7592966"/>
            <a:chExt cx="571200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86" y="7599575"/>
              <a:ext cx="5205110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199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712003" cy="5800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13" y="2798763"/>
            <a:ext cx="274637" cy="29051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38" y="27987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38" y="32385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63" y="19954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8" y="20574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13" y="2371725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00" y="2376488"/>
            <a:ext cx="1514475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13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1941" name="Группа 234"/>
          <p:cNvGrpSpPr>
            <a:grpSpLocks/>
          </p:cNvGrpSpPr>
          <p:nvPr/>
        </p:nvGrpSpPr>
        <p:grpSpPr bwMode="auto">
          <a:xfrm>
            <a:off x="396875" y="7953375"/>
            <a:ext cx="6043613" cy="1419225"/>
            <a:chOff x="793779" y="8233439"/>
            <a:chExt cx="4921221" cy="1361801"/>
          </a:xfrm>
        </p:grpSpPr>
        <p:sp>
          <p:nvSpPr>
            <p:cNvPr id="144" name="Прямоугольник 143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1990" name="Text Box 144"/>
            <p:cNvSpPr txBox="1">
              <a:spLocks noChangeArrowheads="1"/>
            </p:cNvSpPr>
            <p:nvPr/>
          </p:nvSpPr>
          <p:spPr bwMode="auto">
            <a:xfrm>
              <a:off x="1729480" y="8244248"/>
              <a:ext cx="2972870" cy="28464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31942" name="Прямоугольник 237"/>
          <p:cNvSpPr>
            <a:spLocks noChangeArrowheads="1"/>
          </p:cNvSpPr>
          <p:nvPr/>
        </p:nvSpPr>
        <p:spPr bwMode="auto">
          <a:xfrm>
            <a:off x="1160463" y="8305800"/>
            <a:ext cx="5232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связанный со сходом снежных масс в 2008-2020 гг.</a:t>
            </a:r>
          </a:p>
          <a:p>
            <a:pPr algn="just"/>
            <a:endParaRPr lang="ru-RU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>
          <a:xfrm>
            <a:off x="447485" y="8317605"/>
            <a:ext cx="437847" cy="44539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>
          <a:xfrm>
            <a:off x="447485" y="8865793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1949" name="Прямоугольник 237"/>
          <p:cNvSpPr>
            <a:spLocks noChangeArrowheads="1"/>
          </p:cNvSpPr>
          <p:nvPr/>
        </p:nvSpPr>
        <p:spPr bwMode="auto">
          <a:xfrm>
            <a:off x="1168400" y="8836025"/>
            <a:ext cx="523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схода снега</a:t>
            </a:r>
          </a:p>
        </p:txBody>
      </p:sp>
      <p:sp>
        <p:nvSpPr>
          <p:cNvPr id="150" name="Овал 149"/>
          <p:cNvSpPr>
            <a:spLocks noChangeAspect="1"/>
          </p:cNvSpPr>
          <p:nvPr/>
        </p:nvSpPr>
        <p:spPr>
          <a:xfrm>
            <a:off x="10101207" y="645677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>
          <a:xfrm>
            <a:off x="11319815" y="436421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>
          <a:xfrm>
            <a:off x="9969501" y="7722795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>
          <a:xfrm>
            <a:off x="2693498" y="467261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>
          <a:xfrm>
            <a:off x="3399161" y="385047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>
          <a:xfrm>
            <a:off x="8940802" y="3523873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7" name="Овал 156"/>
          <p:cNvSpPr>
            <a:spLocks noChangeAspect="1"/>
          </p:cNvSpPr>
          <p:nvPr/>
        </p:nvSpPr>
        <p:spPr>
          <a:xfrm>
            <a:off x="10382554" y="450593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>
          <a:xfrm>
            <a:off x="8629918" y="7542149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59" name="Овал 158"/>
          <p:cNvSpPr>
            <a:spLocks noChangeAspect="1"/>
          </p:cNvSpPr>
          <p:nvPr/>
        </p:nvSpPr>
        <p:spPr>
          <a:xfrm>
            <a:off x="3829353" y="6400803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0" name="Овал 159"/>
          <p:cNvSpPr>
            <a:spLocks noChangeAspect="1"/>
          </p:cNvSpPr>
          <p:nvPr/>
        </p:nvSpPr>
        <p:spPr>
          <a:xfrm>
            <a:off x="6303140" y="5519824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</a:p>
        </p:txBody>
      </p:sp>
      <p:sp>
        <p:nvSpPr>
          <p:cNvPr id="161" name="Овал 160"/>
          <p:cNvSpPr>
            <a:spLocks noChangeAspect="1"/>
          </p:cNvSpPr>
          <p:nvPr/>
        </p:nvSpPr>
        <p:spPr>
          <a:xfrm>
            <a:off x="9221940" y="4416030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9453568" y="7670184"/>
            <a:ext cx="506365" cy="46136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>
            <a:off x="9818339" y="4468398"/>
            <a:ext cx="506365" cy="46136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ПОСЕЩЕНИЕМ СПЕЛЕОЛОГИЧЕСКИХ ОБЪЕКТОВ ) 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277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3277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2391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2773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0"/>
            <a:ext cx="12047537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30706" y="5210694"/>
            <a:ext cx="1717505" cy="1614456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03" y="432400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39625" y="2133602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7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65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9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88620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21"/>
            <a:ext cx="1288596" cy="1240457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1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8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70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3" y="2062163"/>
            <a:ext cx="1125537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13050"/>
            <a:ext cx="825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308975" y="3276600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5" y="37560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8" y="3562350"/>
            <a:ext cx="124777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8900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3" y="6569075"/>
            <a:ext cx="9588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25"/>
            <a:ext cx="9509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91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4"/>
            <a:ext cx="1172732" cy="1382998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11763"/>
            <a:ext cx="1141412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8" y="5407025"/>
            <a:ext cx="1139825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0" y="4510088"/>
            <a:ext cx="16494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8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5" y="3754438"/>
            <a:ext cx="9604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3" y="4143375"/>
            <a:ext cx="9890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3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0" y="6261100"/>
            <a:ext cx="1306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4" y="5810336"/>
            <a:ext cx="1676319" cy="1598304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8" y="6165850"/>
            <a:ext cx="1125537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80113"/>
            <a:ext cx="138906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792971"/>
            <a:ext cx="1615730" cy="197943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277923" y="6872660"/>
            <a:ext cx="999683" cy="975947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81000" y="6705599"/>
            <a:ext cx="1584232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0" y="3970338"/>
            <a:ext cx="1139825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0" y="4202113"/>
            <a:ext cx="1141413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3" y="7123113"/>
            <a:ext cx="6715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16638"/>
            <a:ext cx="825500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80708" y="6781800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30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8" y="6486525"/>
            <a:ext cx="1514475" cy="201613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6" y="6544316"/>
            <a:ext cx="1480011" cy="1228087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3" y="6872656"/>
            <a:ext cx="1736755" cy="1495497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34202"/>
            <a:ext cx="1175051" cy="1532489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45363"/>
            <a:ext cx="958850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01322" y="760951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5" y="3094038"/>
            <a:ext cx="1247775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7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5" y="4299144"/>
            <a:ext cx="1629433" cy="1503193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45038"/>
            <a:ext cx="825500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00" y="3602038"/>
            <a:ext cx="771525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82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0" y="2087563"/>
            <a:ext cx="8731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3" y="6915150"/>
            <a:ext cx="11509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7900"/>
            <a:ext cx="1423987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8" y="248285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38"/>
            <a:ext cx="17922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8" y="3935413"/>
            <a:ext cx="1919287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40238"/>
            <a:ext cx="1470025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2963"/>
            <a:ext cx="960438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86625"/>
            <a:ext cx="1306513" cy="201613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3" y="2682875"/>
            <a:ext cx="635000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695950"/>
            <a:ext cx="16478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0" y="6248400"/>
            <a:ext cx="8128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0" y="8174038"/>
            <a:ext cx="671513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63" y="309880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32949" name="Группа 101"/>
          <p:cNvGrpSpPr>
            <a:grpSpLocks/>
          </p:cNvGrpSpPr>
          <p:nvPr/>
        </p:nvGrpSpPr>
        <p:grpSpPr bwMode="auto">
          <a:xfrm>
            <a:off x="381000" y="1219200"/>
            <a:ext cx="2397125" cy="2405063"/>
            <a:chOff x="487379" y="7592966"/>
            <a:chExt cx="571200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86" y="7599575"/>
              <a:ext cx="5205110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298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712003" cy="41351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13" y="2798763"/>
            <a:ext cx="274637" cy="29051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38" y="27987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38" y="32385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63" y="19954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8" y="20574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13" y="2371725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00" y="2376488"/>
            <a:ext cx="1514475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13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2958" name="Группа 234"/>
          <p:cNvGrpSpPr>
            <a:grpSpLocks/>
          </p:cNvGrpSpPr>
          <p:nvPr/>
        </p:nvGrpSpPr>
        <p:grpSpPr bwMode="auto">
          <a:xfrm>
            <a:off x="396875" y="8382000"/>
            <a:ext cx="6043613" cy="990600"/>
            <a:chOff x="793779" y="8644605"/>
            <a:chExt cx="4921221" cy="950635"/>
          </a:xfrm>
        </p:grpSpPr>
        <p:sp>
          <p:nvSpPr>
            <p:cNvPr id="144" name="Прямоугольник 143"/>
            <p:cNvSpPr/>
            <p:nvPr/>
          </p:nvSpPr>
          <p:spPr>
            <a:xfrm>
              <a:off x="793779" y="8644605"/>
              <a:ext cx="4921221" cy="95063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2980" name="Text Box 144"/>
            <p:cNvSpPr txBox="1">
              <a:spLocks noChangeArrowheads="1"/>
            </p:cNvSpPr>
            <p:nvPr/>
          </p:nvSpPr>
          <p:spPr bwMode="auto">
            <a:xfrm>
              <a:off x="1729480" y="8644823"/>
              <a:ext cx="2972870" cy="2846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48" name="Овал 147"/>
          <p:cNvSpPr>
            <a:spLocks noChangeAspect="1"/>
          </p:cNvSpPr>
          <p:nvPr/>
        </p:nvSpPr>
        <p:spPr>
          <a:xfrm>
            <a:off x="476553" y="8789595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2962" name="Прямоугольник 237"/>
          <p:cNvSpPr>
            <a:spLocks noChangeArrowheads="1"/>
          </p:cNvSpPr>
          <p:nvPr/>
        </p:nvSpPr>
        <p:spPr bwMode="auto">
          <a:xfrm>
            <a:off x="1168400" y="8836025"/>
            <a:ext cx="52324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посещения спелеологических объектов (пещер).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3171710" y="5253044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701317" y="682721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6331139" y="3078778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9393730" y="5625028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8771091" y="653699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3" y="5380038"/>
            <a:ext cx="112553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113"/>
          <p:cNvSpPr>
            <a:spLocks noChangeArrowheads="1"/>
          </p:cNvSpPr>
          <p:nvPr/>
        </p:nvSpPr>
        <p:spPr bwMode="auto">
          <a:xfrm>
            <a:off x="0" y="-4763"/>
            <a:ext cx="12801600" cy="84296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/>
          <a:p>
            <a:pPr algn="ctr" defTabSz="1270000">
              <a:lnSpc>
                <a:spcPct val="80000"/>
              </a:lnSpc>
            </a:pPr>
            <a:r>
              <a:rPr lang="ru-RU" sz="2000" b="1">
                <a:solidFill>
                  <a:srgbClr val="000000"/>
                </a:solidFill>
                <a:cs typeface="Times New Roman" pitchFamily="18" charset="0"/>
              </a:rPr>
              <a:t>РЕГИСТРАЦИЯ ТУРИСТСКИХ ГРУПП</a:t>
            </a:r>
          </a:p>
        </p:txBody>
      </p:sp>
      <p:pic>
        <p:nvPicPr>
          <p:cNvPr id="33795" name="Picture 2" descr="F:\Булат\Безымянный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10875" t="7724" r="28584" b="20732"/>
          <a:stretch>
            <a:fillRect/>
          </a:stretch>
        </p:blipFill>
        <p:spPr bwMode="auto">
          <a:xfrm>
            <a:off x="152400" y="1606550"/>
            <a:ext cx="6858000" cy="4162425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" name="Прямоугольник 1"/>
          <p:cNvSpPr/>
          <p:nvPr/>
        </p:nvSpPr>
        <p:spPr>
          <a:xfrm>
            <a:off x="1905000" y="4108450"/>
            <a:ext cx="1600200" cy="685800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2" rIns="91402" bIns="45702" anchor="ctr"/>
          <a:lstStyle/>
          <a:p>
            <a:pPr algn="ctr">
              <a:defRPr/>
            </a:pPr>
            <a:endParaRPr lang="ru-RU">
              <a:solidFill>
                <a:srgbClr val="0070C0"/>
              </a:solidFill>
            </a:endParaRPr>
          </a:p>
        </p:txBody>
      </p:sp>
      <p:pic>
        <p:nvPicPr>
          <p:cNvPr id="33797" name="Picture 3" descr="F:\Булат\Безымянный2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9979" t="7724" r="30666" b="41432"/>
          <a:stretch>
            <a:fillRect/>
          </a:stretch>
        </p:blipFill>
        <p:spPr bwMode="auto">
          <a:xfrm>
            <a:off x="152400" y="5937250"/>
            <a:ext cx="6858000" cy="301625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pic>
        <p:nvPicPr>
          <p:cNvPr id="33798" name="Picture 4" descr="F:\Булат\Безымянный3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11009" r="48972" b="7411"/>
          <a:stretch>
            <a:fillRect/>
          </a:stretch>
        </p:blipFill>
        <p:spPr bwMode="auto">
          <a:xfrm>
            <a:off x="7086600" y="1600200"/>
            <a:ext cx="5562600" cy="73533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113"/>
          <p:cNvSpPr>
            <a:spLocks noChangeArrowheads="1"/>
          </p:cNvSpPr>
          <p:nvPr/>
        </p:nvSpPr>
        <p:spPr bwMode="auto">
          <a:xfrm>
            <a:off x="0" y="-4763"/>
            <a:ext cx="12801600" cy="84296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/>
          <a:p>
            <a:pPr algn="ctr" defTabSz="1270000">
              <a:lnSpc>
                <a:spcPct val="80000"/>
              </a:lnSpc>
            </a:pPr>
            <a:r>
              <a:rPr lang="ru-RU" sz="2000" b="1">
                <a:solidFill>
                  <a:srgbClr val="000000"/>
                </a:solidFill>
                <a:cs typeface="Times New Roman" pitchFamily="18" charset="0"/>
              </a:rPr>
              <a:t>МОБИЛЬНОЕ ПРИЛОЖЕНИЕ «МЧС РОССИИ»</a:t>
            </a:r>
          </a:p>
        </p:txBody>
      </p:sp>
      <p:pic>
        <p:nvPicPr>
          <p:cNvPr id="34819" name="Рисунок 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58763" y="1371600"/>
            <a:ext cx="7910512" cy="777875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pic>
        <p:nvPicPr>
          <p:cNvPr id="34820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t="3596"/>
          <a:stretch>
            <a:fillRect/>
          </a:stretch>
        </p:blipFill>
        <p:spPr bwMode="auto">
          <a:xfrm>
            <a:off x="8534400" y="1371600"/>
            <a:ext cx="4022725" cy="777875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Прямоугольник 144"/>
          <p:cNvSpPr/>
          <p:nvPr/>
        </p:nvSpPr>
        <p:spPr>
          <a:xfrm>
            <a:off x="3784600" y="4643438"/>
            <a:ext cx="949325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pic>
        <p:nvPicPr>
          <p:cNvPr id="18435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17513" y="1023938"/>
            <a:ext cx="12058650" cy="8162925"/>
          </a:xfrm>
          <a:prstGeom prst="rect">
            <a:avLst/>
          </a:prstGeom>
          <a:solidFill>
            <a:srgbClr val="FFFF00">
              <a:alpha val="58823"/>
            </a:srgbClr>
          </a:solidFill>
          <a:ln w="0" algn="ctr">
            <a:solidFill>
              <a:srgbClr val="777777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8" name="Полилиния 137"/>
          <p:cNvSpPr/>
          <p:nvPr/>
        </p:nvSpPr>
        <p:spPr>
          <a:xfrm>
            <a:off x="8381351" y="376576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39" name="Полилиния 138"/>
          <p:cNvSpPr/>
          <p:nvPr/>
        </p:nvSpPr>
        <p:spPr>
          <a:xfrm>
            <a:off x="6854583" y="4257519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0" name="Полилиния 139"/>
          <p:cNvSpPr/>
          <p:nvPr/>
        </p:nvSpPr>
        <p:spPr>
          <a:xfrm>
            <a:off x="9413627" y="2012367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1" name="Полилиния 140"/>
          <p:cNvSpPr/>
          <p:nvPr/>
        </p:nvSpPr>
        <p:spPr>
          <a:xfrm>
            <a:off x="1161530" y="476638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2" name="Полилиния 141"/>
          <p:cNvSpPr/>
          <p:nvPr/>
        </p:nvSpPr>
        <p:spPr>
          <a:xfrm>
            <a:off x="5694707" y="2345699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3" name="Полилиния 142"/>
          <p:cNvSpPr/>
          <p:nvPr/>
        </p:nvSpPr>
        <p:spPr>
          <a:xfrm>
            <a:off x="8249844" y="320936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4" name="Полилиния 143"/>
          <p:cNvSpPr/>
          <p:nvPr/>
        </p:nvSpPr>
        <p:spPr>
          <a:xfrm>
            <a:off x="5050051" y="3407603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4291206" y="1987829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1793033" y="3294325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6531388" y="5556531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0692002" y="3727090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7946536" y="4839799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5934840" y="6138489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5350990" y="282423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3734868" y="215387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2514309" y="3999290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887957" y="3668781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рямоугольник 160"/>
          <p:cNvSpPr/>
          <p:nvPr/>
        </p:nvSpPr>
        <p:spPr>
          <a:xfrm>
            <a:off x="6270625" y="2752725"/>
            <a:ext cx="827088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5022850" y="3721100"/>
            <a:ext cx="827088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4638675" y="3043238"/>
            <a:ext cx="635000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8285163" y="5170488"/>
            <a:ext cx="671512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4100513" y="3933825"/>
            <a:ext cx="949325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69" name="Полилиния 168"/>
          <p:cNvSpPr/>
          <p:nvPr/>
        </p:nvSpPr>
        <p:spPr>
          <a:xfrm>
            <a:off x="5585808" y="4945099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0" name="Полилиния 169"/>
          <p:cNvSpPr/>
          <p:nvPr/>
        </p:nvSpPr>
        <p:spPr>
          <a:xfrm>
            <a:off x="4377203" y="514426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21746" y="4840375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57275" y="4085591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6108700" y="5265738"/>
            <a:ext cx="1139825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4927600" y="4673600"/>
            <a:ext cx="1343025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</a:t>
            </a: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88890" y="487203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31288" y="5353050"/>
            <a:ext cx="1125537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38275" y="3517463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0" name="Полилиния 179"/>
          <p:cNvSpPr/>
          <p:nvPr/>
        </p:nvSpPr>
        <p:spPr>
          <a:xfrm>
            <a:off x="6163507" y="3324959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24638" y="4106863"/>
            <a:ext cx="989012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17812" y="565469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4" name="Полилиния 183"/>
          <p:cNvSpPr/>
          <p:nvPr/>
        </p:nvSpPr>
        <p:spPr>
          <a:xfrm>
            <a:off x="9679544" y="5743846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6" name="Прямоугольник 185"/>
          <p:cNvSpPr/>
          <p:nvPr/>
        </p:nvSpPr>
        <p:spPr>
          <a:xfrm>
            <a:off x="6557963" y="5945188"/>
            <a:ext cx="1389062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92674" y="5627646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34703" y="3634773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65955" y="4870308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9416" y="6791295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38133" y="6580644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95902" y="2408282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0960100" y="3933825"/>
            <a:ext cx="1141413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20275" y="4297363"/>
            <a:ext cx="1139825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91788" y="7088188"/>
            <a:ext cx="671512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29025" y="6164263"/>
            <a:ext cx="827088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9460" y="6648453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104675" y="5919999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0" name="Прямоугольник 199"/>
          <p:cNvSpPr/>
          <p:nvPr/>
        </p:nvSpPr>
        <p:spPr>
          <a:xfrm>
            <a:off x="2528888" y="6148388"/>
            <a:ext cx="825500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01" name="Полилиния 200"/>
          <p:cNvSpPr/>
          <p:nvPr/>
        </p:nvSpPr>
        <p:spPr>
          <a:xfrm>
            <a:off x="4379165" y="6164940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2" name="Прямоугольник 201"/>
          <p:cNvSpPr/>
          <p:nvPr/>
        </p:nvSpPr>
        <p:spPr>
          <a:xfrm>
            <a:off x="4467225" y="6451600"/>
            <a:ext cx="1516063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3" name="Полилиния 202"/>
          <p:cNvSpPr/>
          <p:nvPr/>
        </p:nvSpPr>
        <p:spPr>
          <a:xfrm>
            <a:off x="6879055" y="6477881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8016382" y="6806220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8189913" y="7212013"/>
            <a:ext cx="1306512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06" name="Полилиния 205"/>
          <p:cNvSpPr/>
          <p:nvPr/>
        </p:nvSpPr>
        <p:spPr>
          <a:xfrm>
            <a:off x="9350009" y="685404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9532938" y="7308850"/>
            <a:ext cx="958850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олилиния 207"/>
          <p:cNvSpPr/>
          <p:nvPr/>
        </p:nvSpPr>
        <p:spPr>
          <a:xfrm>
            <a:off x="10157053" y="7475719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3092450" y="2867025"/>
            <a:ext cx="1247775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0" name="Полилиния 209"/>
          <p:cNvSpPr/>
          <p:nvPr/>
        </p:nvSpPr>
        <p:spPr>
          <a:xfrm rot="21436068">
            <a:off x="1778874" y="5095448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2278063" y="5468938"/>
            <a:ext cx="825500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1334860" y="5726482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1697038" y="6037263"/>
            <a:ext cx="827087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442364" y="4232712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6" name="Полилиния 215"/>
          <p:cNvSpPr/>
          <p:nvPr/>
        </p:nvSpPr>
        <p:spPr>
          <a:xfrm>
            <a:off x="3193594" y="3727440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рямоугольник 216"/>
          <p:cNvSpPr/>
          <p:nvPr/>
        </p:nvSpPr>
        <p:spPr>
          <a:xfrm>
            <a:off x="3487738" y="3654425"/>
            <a:ext cx="771525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8" name="Прямоугольник 217"/>
          <p:cNvSpPr/>
          <p:nvPr/>
        </p:nvSpPr>
        <p:spPr>
          <a:xfrm>
            <a:off x="417513" y="6718300"/>
            <a:ext cx="1630362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9" name="Полилиния 218"/>
          <p:cNvSpPr/>
          <p:nvPr/>
        </p:nvSpPr>
        <p:spPr>
          <a:xfrm>
            <a:off x="4962981" y="1605592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0" name="Прямоугольник 219"/>
          <p:cNvSpPr/>
          <p:nvPr/>
        </p:nvSpPr>
        <p:spPr>
          <a:xfrm>
            <a:off x="5170488" y="2052638"/>
            <a:ext cx="874712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7094538" y="6880225"/>
            <a:ext cx="1150937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7526338" y="4752975"/>
            <a:ext cx="1423987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10293350" y="8096250"/>
            <a:ext cx="1033463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3629025" y="2547938"/>
            <a:ext cx="1008063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51879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688975" y="4924425"/>
            <a:ext cx="1790700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5326063" y="3328988"/>
            <a:ext cx="1076325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8634413" y="3900488"/>
            <a:ext cx="1919287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2524125" y="4329113"/>
            <a:ext cx="1470025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8675" y="5372100"/>
            <a:ext cx="1141413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2239963" y="3213100"/>
            <a:ext cx="1247775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2865438" y="5441950"/>
            <a:ext cx="1266825" cy="276225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</a:t>
            </a:r>
          </a:p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Устье</a:t>
            </a:r>
          </a:p>
        </p:txBody>
      </p:sp>
      <p:sp>
        <p:nvSpPr>
          <p:cNvPr id="18603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70" rIns="65155" bIns="32570" anchor="ctr"/>
          <a:lstStyle>
            <a:lvl1pPr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18604" name="Группа 241"/>
          <p:cNvGrpSpPr>
            <a:grpSpLocks/>
          </p:cNvGrpSpPr>
          <p:nvPr/>
        </p:nvGrpSpPr>
        <p:grpSpPr bwMode="auto">
          <a:xfrm>
            <a:off x="457200" y="1182688"/>
            <a:ext cx="2065338" cy="1779587"/>
            <a:chOff x="793779" y="7599741"/>
            <a:chExt cx="4921221" cy="1995499"/>
          </a:xfrm>
        </p:grpSpPr>
        <p:sp>
          <p:nvSpPr>
            <p:cNvPr id="243" name="Прямоугольник 242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8625" name="Text Box 144"/>
            <p:cNvSpPr txBox="1">
              <a:spLocks noChangeArrowheads="1"/>
            </p:cNvSpPr>
            <p:nvPr/>
          </p:nvSpPr>
          <p:spPr bwMode="auto">
            <a:xfrm>
              <a:off x="1381893" y="7640376"/>
              <a:ext cx="3684926" cy="55717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5" name="Прямоугольник 244"/>
          <p:cNvSpPr>
            <a:spLocks noChangeAspect="1"/>
          </p:cNvSpPr>
          <p:nvPr/>
        </p:nvSpPr>
        <p:spPr>
          <a:xfrm>
            <a:off x="560388" y="16779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75" tIns="45644" rIns="91275" bIns="4564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935038" y="1728788"/>
            <a:ext cx="1122362" cy="168275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738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560388" y="2033588"/>
            <a:ext cx="274637" cy="28892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75" tIns="45644" rIns="91275" bIns="4564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925513" y="2097088"/>
            <a:ext cx="1122362" cy="169862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738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9" name="Прямоугольник 248"/>
          <p:cNvSpPr>
            <a:spLocks noChangeAspect="1"/>
          </p:cNvSpPr>
          <p:nvPr/>
        </p:nvSpPr>
        <p:spPr>
          <a:xfrm>
            <a:off x="560388" y="2417763"/>
            <a:ext cx="274637" cy="290512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75" tIns="45644" rIns="91275" bIns="4564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925513" y="2490788"/>
            <a:ext cx="1122362" cy="168275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738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86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75" tIns="45644" rIns="91275" bIns="45644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86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307975" y="7938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75" tIns="45644" rIns="91275" bIns="45644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24" name="Прямоугольник 123"/>
          <p:cNvSpPr/>
          <p:nvPr/>
        </p:nvSpPr>
        <p:spPr>
          <a:xfrm>
            <a:off x="10147300" y="5500688"/>
            <a:ext cx="1141413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29" name="Прямоугольник 128"/>
          <p:cNvSpPr/>
          <p:nvPr/>
        </p:nvSpPr>
        <p:spPr>
          <a:xfrm>
            <a:off x="9837738" y="6229350"/>
            <a:ext cx="1139825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8464550" y="6743700"/>
            <a:ext cx="1141413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729288" y="7210425"/>
            <a:ext cx="1139825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132" name="Прямоугольник 131"/>
          <p:cNvSpPr/>
          <p:nvPr/>
        </p:nvSpPr>
        <p:spPr>
          <a:xfrm>
            <a:off x="5795963" y="6351588"/>
            <a:ext cx="1139825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35" name="Прямоугольник 134"/>
          <p:cNvSpPr/>
          <p:nvPr/>
        </p:nvSpPr>
        <p:spPr>
          <a:xfrm>
            <a:off x="4489450" y="5840414"/>
            <a:ext cx="3816350" cy="144145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75" tIns="45644" rIns="91275" bIns="45644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-17…-21</a:t>
            </a:r>
            <a:endParaRPr lang="ru-RU" sz="44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-12…-15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85" name="Прямая соединительная линия 184"/>
          <p:cNvCxnSpPr/>
          <p:nvPr/>
        </p:nvCxnSpPr>
        <p:spPr>
          <a:xfrm>
            <a:off x="4489450" y="6553200"/>
            <a:ext cx="3816350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06" name="Прямоугольник 105"/>
          <p:cNvSpPr/>
          <p:nvPr/>
        </p:nvSpPr>
        <p:spPr>
          <a:xfrm>
            <a:off x="7086600" y="3900488"/>
            <a:ext cx="3814763" cy="156845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75" tIns="45644" rIns="91275" bIns="45644" anchor="ctr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-19…-22</a:t>
            </a:r>
            <a:endParaRPr lang="ru-RU" sz="41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-13…-16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07" name="Прямая соединительная линия 106"/>
          <p:cNvCxnSpPr/>
          <p:nvPr/>
        </p:nvCxnSpPr>
        <p:spPr>
          <a:xfrm>
            <a:off x="7081838" y="4724400"/>
            <a:ext cx="381476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08" name="Прямоугольник 107"/>
          <p:cNvSpPr/>
          <p:nvPr/>
        </p:nvSpPr>
        <p:spPr>
          <a:xfrm>
            <a:off x="2286000" y="3886200"/>
            <a:ext cx="3816350" cy="1565275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84" tIns="45648" rIns="91284" bIns="45648" anchor="ctr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-17…-19,</a:t>
            </a:r>
          </a:p>
          <a:p>
            <a:pPr algn="ctr">
              <a:defRPr/>
            </a:pPr>
            <a:r>
              <a:rPr lang="ru-RU" sz="2000" b="1" dirty="0">
                <a:solidFill>
                  <a:srgbClr val="002060"/>
                </a:solidFill>
              </a:rPr>
              <a:t>при прояснениях до </a:t>
            </a:r>
            <a:r>
              <a:rPr lang="ru-RU" sz="2000" b="1" dirty="0" smtClean="0">
                <a:solidFill>
                  <a:srgbClr val="002060"/>
                </a:solidFill>
              </a:rPr>
              <a:t>-21</a:t>
            </a:r>
            <a:endParaRPr lang="ru-RU" sz="20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>
                <a:solidFill>
                  <a:srgbClr val="FF0000"/>
                </a:solidFill>
              </a:rPr>
              <a:t>-</a:t>
            </a:r>
            <a:r>
              <a:rPr lang="ru-RU" sz="4100" b="1" dirty="0" smtClean="0">
                <a:solidFill>
                  <a:srgbClr val="FF0000"/>
                </a:solidFill>
              </a:rPr>
              <a:t>11…-14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09" name="Прямая соединительная линия 108"/>
          <p:cNvCxnSpPr/>
          <p:nvPr/>
        </p:nvCxnSpPr>
        <p:spPr>
          <a:xfrm>
            <a:off x="2265363" y="4876800"/>
            <a:ext cx="381476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1" y="877887"/>
            <a:ext cx="6400796" cy="4379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4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400797" y="877888"/>
            <a:ext cx="6400804" cy="4379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5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17782" y="5257800"/>
            <a:ext cx="6418579" cy="43433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6" name="Picture 5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400796" y="5257803"/>
            <a:ext cx="6400806" cy="43433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462" name="TextBox 73"/>
          <p:cNvSpPr txBox="1">
            <a:spLocks noChangeArrowheads="1"/>
          </p:cNvSpPr>
          <p:nvPr/>
        </p:nvSpPr>
        <p:spPr bwMode="auto">
          <a:xfrm>
            <a:off x="10139363" y="925513"/>
            <a:ext cx="2624137" cy="219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8381" tIns="24188" rIns="48381" bIns="24188">
            <a:spAutoFit/>
          </a:bodyPr>
          <a:lstStyle>
            <a:lvl1pPr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5000"/>
              </a:lnSpc>
            </a:pP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06.00 (</a:t>
            </a:r>
            <a:r>
              <a:rPr lang="ru-RU" b="1" dirty="0" err="1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мск</a:t>
            </a: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) </a:t>
            </a:r>
            <a:r>
              <a:rPr lang="ru-RU" b="1" dirty="0" smtClean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11.02.2021</a:t>
            </a:r>
            <a:endParaRPr lang="ru-RU" b="1" dirty="0">
              <a:solidFill>
                <a:srgbClr val="000000"/>
              </a:solidFill>
              <a:latin typeface="Arial" charset="0"/>
              <a:cs typeface="Times New Roman" pitchFamily="18" charset="0"/>
            </a:endParaRPr>
          </a:p>
        </p:txBody>
      </p:sp>
      <p:cxnSp>
        <p:nvCxnSpPr>
          <p:cNvPr id="42" name="Прямая соединительная линия 41"/>
          <p:cNvCxnSpPr/>
          <p:nvPr/>
        </p:nvCxnSpPr>
        <p:spPr>
          <a:xfrm>
            <a:off x="6388100" y="882650"/>
            <a:ext cx="0" cy="8728075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64" name="TextBox 440"/>
          <p:cNvSpPr txBox="1">
            <a:spLocks noChangeArrowheads="1"/>
          </p:cNvSpPr>
          <p:nvPr/>
        </p:nvSpPr>
        <p:spPr bwMode="auto">
          <a:xfrm>
            <a:off x="10139363" y="5302250"/>
            <a:ext cx="2624137" cy="219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8381" tIns="24188" rIns="48381" bIns="24188">
            <a:spAutoFit/>
          </a:bodyPr>
          <a:lstStyle>
            <a:lvl1pPr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5000"/>
              </a:lnSpc>
            </a:pP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15.00 (</a:t>
            </a:r>
            <a:r>
              <a:rPr lang="ru-RU" b="1" dirty="0" err="1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мск</a:t>
            </a: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) </a:t>
            </a:r>
            <a:r>
              <a:rPr lang="ru-RU" b="1" dirty="0" smtClean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11.02.2021</a:t>
            </a:r>
            <a:endParaRPr lang="ru-RU" b="1" dirty="0">
              <a:solidFill>
                <a:srgbClr val="000000"/>
              </a:solidFill>
              <a:latin typeface="Arial" charset="0"/>
              <a:cs typeface="Times New Roman" pitchFamily="18" charset="0"/>
            </a:endParaRPr>
          </a:p>
        </p:txBody>
      </p:sp>
      <p:sp>
        <p:nvSpPr>
          <p:cNvPr id="19465" name="TextBox 30"/>
          <p:cNvSpPr txBox="1">
            <a:spLocks noChangeArrowheads="1"/>
          </p:cNvSpPr>
          <p:nvPr/>
        </p:nvSpPr>
        <p:spPr bwMode="auto">
          <a:xfrm>
            <a:off x="3660775" y="973138"/>
            <a:ext cx="2620963" cy="219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8381" tIns="24188" rIns="48381" bIns="24188">
            <a:spAutoFit/>
          </a:bodyPr>
          <a:lstStyle>
            <a:lvl1pPr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5000"/>
              </a:lnSpc>
            </a:pP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03.00 (</a:t>
            </a:r>
            <a:r>
              <a:rPr lang="ru-RU" b="1" dirty="0" err="1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мск</a:t>
            </a: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)  </a:t>
            </a:r>
            <a:r>
              <a:rPr lang="ru-RU" b="1" dirty="0" smtClean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11.02.2021</a:t>
            </a:r>
            <a:endParaRPr lang="ru-RU" b="1" dirty="0">
              <a:solidFill>
                <a:srgbClr val="000000"/>
              </a:solidFill>
              <a:latin typeface="Arial" charset="0"/>
              <a:cs typeface="Times New Roman" pitchFamily="18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4215273" y="3979905"/>
            <a:ext cx="1042527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Альметьевск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4304582" y="2592921"/>
            <a:ext cx="953218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Наб.Челны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9472" name="Text Box 2"/>
          <p:cNvSpPr txBox="1">
            <a:spLocks noChangeArrowheads="1"/>
          </p:cNvSpPr>
          <p:nvPr/>
        </p:nvSpPr>
        <p:spPr bwMode="auto">
          <a:xfrm>
            <a:off x="0" y="-11113"/>
            <a:ext cx="12801600" cy="889001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76" tIns="32581" rIns="65176" bIns="32581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2000" b="1">
                <a:solidFill>
                  <a:srgbClr val="000000"/>
                </a:solidFill>
                <a:cs typeface="Times New Roman" pitchFamily="18" charset="0"/>
              </a:rPr>
              <a:t>(ИНФОРМАЦИОННЫЕ МАТЕРИАЛЫ ПО ТЕМПЕРАТУРЕ ВОЗДУХА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2000" b="1">
                <a:solidFill>
                  <a:srgbClr val="000000"/>
                </a:solidFill>
                <a:cs typeface="Times New Roman" pitchFamily="18" charset="0"/>
              </a:rPr>
              <a:t>НА ТЕРРИТОРИИ  РЕСПУБЛИКИ ТАТАРСТАН)</a:t>
            </a:r>
          </a:p>
        </p:txBody>
      </p:sp>
      <p:cxnSp>
        <p:nvCxnSpPr>
          <p:cNvPr id="43" name="Прямая соединительная линия 42"/>
          <p:cNvCxnSpPr/>
          <p:nvPr/>
        </p:nvCxnSpPr>
        <p:spPr>
          <a:xfrm>
            <a:off x="0" y="5248275"/>
            <a:ext cx="12801600" cy="9525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2152369" y="2588624"/>
            <a:ext cx="646562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Казань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277883" y="2434716"/>
            <a:ext cx="1040539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Зеленодольск</a:t>
            </a:r>
            <a:endParaRPr lang="ru-RU" dirty="0">
              <a:solidFill>
                <a:prstClr val="white"/>
              </a:solidFill>
            </a:endParaRPr>
          </a:p>
        </p:txBody>
      </p:sp>
      <p:pic>
        <p:nvPicPr>
          <p:cNvPr id="19480" name="Picture 6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951538" y="2057400"/>
            <a:ext cx="387350" cy="3121025"/>
          </a:xfrm>
          <a:prstGeom prst="rect">
            <a:avLst/>
          </a:prstGeom>
          <a:noFill/>
          <a:ln w="2540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481" name="Picture 6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2388850" y="2020888"/>
            <a:ext cx="388938" cy="3119437"/>
          </a:xfrm>
          <a:prstGeom prst="rect">
            <a:avLst/>
          </a:prstGeom>
          <a:noFill/>
          <a:ln w="2540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482" name="Picture 6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951538" y="6446838"/>
            <a:ext cx="387350" cy="3121025"/>
          </a:xfrm>
          <a:prstGeom prst="rect">
            <a:avLst/>
          </a:prstGeom>
          <a:noFill/>
          <a:ln w="2540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483" name="Picture 6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2388850" y="6443663"/>
            <a:ext cx="388938" cy="3119437"/>
          </a:xfrm>
          <a:prstGeom prst="rect">
            <a:avLst/>
          </a:prstGeom>
          <a:noFill/>
          <a:ln w="2540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484" name="TextBox 73"/>
          <p:cNvSpPr txBox="1">
            <a:spLocks noChangeArrowheads="1"/>
          </p:cNvSpPr>
          <p:nvPr/>
        </p:nvSpPr>
        <p:spPr bwMode="auto">
          <a:xfrm>
            <a:off x="3652838" y="5310188"/>
            <a:ext cx="2624137" cy="219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8381" tIns="24188" rIns="48381" bIns="24188">
            <a:spAutoFit/>
          </a:bodyPr>
          <a:lstStyle>
            <a:lvl1pPr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5000"/>
              </a:lnSpc>
            </a:pP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12.00 (</a:t>
            </a:r>
            <a:r>
              <a:rPr lang="ru-RU" b="1" dirty="0" err="1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мск</a:t>
            </a: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) </a:t>
            </a:r>
            <a:r>
              <a:rPr lang="ru-RU" b="1" dirty="0" smtClean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11.02.2021</a:t>
            </a:r>
            <a:endParaRPr lang="ru-RU" b="1" dirty="0">
              <a:solidFill>
                <a:srgbClr val="000000"/>
              </a:solidFill>
              <a:latin typeface="Arial" charset="0"/>
              <a:cs typeface="Times New Roman" pitchFamily="18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0616073" y="3977784"/>
            <a:ext cx="1042527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Альметьевск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10705382" y="2590800"/>
            <a:ext cx="953218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Наб.Челны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8718678" y="2684389"/>
            <a:ext cx="646562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Казань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44192" y="2530481"/>
            <a:ext cx="1040539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Зеленодольск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343400" y="8342870"/>
            <a:ext cx="1042527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Альметьевск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432709" y="6955886"/>
            <a:ext cx="953218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Наб.Челны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2169886" y="6929903"/>
            <a:ext cx="646562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Казань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1295400" y="6775995"/>
            <a:ext cx="1040539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Зеленодольск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10744200" y="8342870"/>
            <a:ext cx="1042527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Альметьевск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833509" y="6955886"/>
            <a:ext cx="953218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Наб.Челны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8494486" y="6951589"/>
            <a:ext cx="646562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Казань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7620000" y="6797681"/>
            <a:ext cx="1040539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Зеленодольск</a:t>
            </a:r>
            <a:endParaRPr lang="ru-RU" dirty="0">
              <a:solidFill>
                <a:prstClr val="white"/>
              </a:solidFill>
            </a:endParaRPr>
          </a:p>
        </p:txBody>
      </p:sp>
    </p:spTree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143000"/>
            <a:ext cx="12047537" cy="8153400"/>
          </a:xfrm>
          <a:prstGeom prst="rect">
            <a:avLst/>
          </a:prstGeom>
          <a:solidFill>
            <a:srgbClr val="FFFFFF"/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483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400800" y="3998913"/>
            <a:ext cx="1639888" cy="179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9" name="Полилиния 158"/>
          <p:cNvSpPr/>
          <p:nvPr/>
        </p:nvSpPr>
        <p:spPr>
          <a:xfrm>
            <a:off x="1784350" y="3360738"/>
            <a:ext cx="1885950" cy="1563687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08" tIns="45660" rIns="91308" bIns="4566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85" name="Rectangle 58"/>
          <p:cNvSpPr>
            <a:spLocks noChangeArrowheads="1"/>
          </p:cNvSpPr>
          <p:nvPr/>
        </p:nvSpPr>
        <p:spPr bwMode="auto">
          <a:xfrm>
            <a:off x="460375" y="1225550"/>
            <a:ext cx="11884025" cy="436563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27816" tIns="63910" rIns="127816" bIns="63910">
            <a:spAutoFit/>
          </a:bodyPr>
          <a:lstStyle/>
          <a:p>
            <a:pPr algn="ctr" defTabSz="1273175"/>
            <a:r>
              <a:rPr lang="ru-RU" altLang="ru-RU" sz="2000" b="1">
                <a:solidFill>
                  <a:srgbClr val="000000"/>
                </a:solidFill>
              </a:rPr>
              <a:t>Функционируют четыре ледовые переправы</a:t>
            </a:r>
          </a:p>
        </p:txBody>
      </p:sp>
      <p:sp>
        <p:nvSpPr>
          <p:cNvPr id="28" name="Прямоугольник 27"/>
          <p:cNvSpPr/>
          <p:nvPr/>
        </p:nvSpPr>
        <p:spPr>
          <a:xfrm>
            <a:off x="1555750" y="3768725"/>
            <a:ext cx="1336675" cy="173038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0487" name="Line 251"/>
          <p:cNvSpPr>
            <a:spLocks noChangeShapeType="1"/>
          </p:cNvSpPr>
          <p:nvPr/>
        </p:nvSpPr>
        <p:spPr bwMode="auto">
          <a:xfrm flipH="1">
            <a:off x="609600" y="5216525"/>
            <a:ext cx="7938" cy="2022475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16" tIns="63910" rIns="127816" bIns="63910"/>
          <a:lstStyle/>
          <a:p>
            <a:endParaRPr lang="ru-RU"/>
          </a:p>
        </p:txBody>
      </p:sp>
      <p:sp>
        <p:nvSpPr>
          <p:cNvPr id="20488" name="Line 250"/>
          <p:cNvSpPr>
            <a:spLocks noChangeShapeType="1"/>
          </p:cNvSpPr>
          <p:nvPr/>
        </p:nvSpPr>
        <p:spPr bwMode="auto">
          <a:xfrm flipV="1">
            <a:off x="617538" y="4048125"/>
            <a:ext cx="2000250" cy="116840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16" tIns="63910" rIns="127816" bIns="63910"/>
          <a:lstStyle/>
          <a:p>
            <a:endParaRPr lang="ru-RU"/>
          </a:p>
        </p:txBody>
      </p:sp>
      <p:sp>
        <p:nvSpPr>
          <p:cNvPr id="20489" name="AutoShape 84"/>
          <p:cNvSpPr>
            <a:spLocks noChangeArrowheads="1"/>
          </p:cNvSpPr>
          <p:nvPr/>
        </p:nvSpPr>
        <p:spPr bwMode="auto">
          <a:xfrm>
            <a:off x="762000" y="1905000"/>
            <a:ext cx="2859088" cy="1457325"/>
          </a:xfrm>
          <a:prstGeom prst="wedgeRectCallout">
            <a:avLst>
              <a:gd name="adj1" fmla="val 27560"/>
              <a:gd name="adj2" fmla="val 88954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6440" tIns="73168" rIns="146440" bIns="73168"/>
          <a:lstStyle/>
          <a:p>
            <a:pPr algn="ctr" defTabSz="1052513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Зеленодольском районе по двум полосам, протяженность - 1300 м, в направлении г. Зеленодольск – п.г.т. Н.Вязовые, грузоподъемность  3,5 т, режим работы круглосуточный.</a:t>
            </a:r>
            <a:endParaRPr lang="ru-RU" altLang="ru-RU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20490" name="Группа 1"/>
          <p:cNvGrpSpPr>
            <a:grpSpLocks/>
          </p:cNvGrpSpPr>
          <p:nvPr/>
        </p:nvGrpSpPr>
        <p:grpSpPr bwMode="auto">
          <a:xfrm>
            <a:off x="400050" y="8288338"/>
            <a:ext cx="4186238" cy="881062"/>
            <a:chOff x="429264" y="7753866"/>
            <a:chExt cx="4185551" cy="881449"/>
          </a:xfrm>
        </p:grpSpPr>
        <p:sp>
          <p:nvSpPr>
            <p:cNvPr id="61" name="Прямоугольник 60"/>
            <p:cNvSpPr/>
            <p:nvPr/>
          </p:nvSpPr>
          <p:spPr>
            <a:xfrm>
              <a:off x="599099" y="7753866"/>
              <a:ext cx="4015716" cy="881449"/>
            </a:xfrm>
            <a:prstGeom prst="rect">
              <a:avLst/>
            </a:prstGeom>
            <a:solidFill>
              <a:srgbClr val="FFFFFF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0532" name="TextBox 132"/>
            <p:cNvSpPr txBox="1">
              <a:spLocks noChangeArrowheads="1"/>
            </p:cNvSpPr>
            <p:nvPr/>
          </p:nvSpPr>
          <p:spPr bwMode="auto">
            <a:xfrm>
              <a:off x="1347748" y="8180350"/>
              <a:ext cx="2291694" cy="215538"/>
            </a:xfrm>
            <a:prstGeom prst="rect">
              <a:avLst/>
            </a:prstGeom>
            <a:solidFill>
              <a:srgbClr val="FFFFFF">
                <a:alpha val="8509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 anchorCtr="1">
              <a:spAutoFit/>
            </a:bodyPr>
            <a:lstStyle>
              <a:lvl1pPr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400">
                  <a:solidFill>
                    <a:srgbClr val="000000"/>
                  </a:solidFill>
                  <a:cs typeface="Times New Roman" pitchFamily="18" charset="0"/>
                </a:rPr>
                <a:t>- Ледовая переправа</a:t>
              </a:r>
            </a:p>
          </p:txBody>
        </p:sp>
        <p:sp>
          <p:nvSpPr>
            <p:cNvPr id="20533" name="Rectangle 112"/>
            <p:cNvSpPr>
              <a:spLocks noChangeArrowheads="1"/>
            </p:cNvSpPr>
            <p:nvPr/>
          </p:nvSpPr>
          <p:spPr bwMode="auto">
            <a:xfrm>
              <a:off x="1122625" y="8085283"/>
              <a:ext cx="111296" cy="330354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altLang="ru-RU">
                <a:latin typeface="Arial" charset="0"/>
              </a:endParaRPr>
            </a:p>
          </p:txBody>
        </p:sp>
        <p:pic>
          <p:nvPicPr>
            <p:cNvPr id="20534" name="Picture 15" descr="773013438"/>
            <p:cNvPicPr>
              <a:picLocks noChangeAspect="1" noChangeArrowheads="1" noCrop="1"/>
            </p:cNvPicPr>
            <p:nvPr/>
          </p:nvPicPr>
          <p:blipFill>
            <a:blip r:embed="rId4" cstate="print">
              <a:lum contrast="100000"/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559" y="8082853"/>
              <a:ext cx="344007" cy="3303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35" name="Text Box 270"/>
            <p:cNvSpPr txBox="1">
              <a:spLocks noChangeArrowheads="1"/>
            </p:cNvSpPr>
            <p:nvPr/>
          </p:nvSpPr>
          <p:spPr bwMode="auto">
            <a:xfrm>
              <a:off x="429264" y="7826444"/>
              <a:ext cx="3687493" cy="26921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68375" tIns="34188" rIns="68375" bIns="34188">
              <a:spAutoFit/>
            </a:bodyPr>
            <a:lstStyle>
              <a:lvl1pPr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95726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95726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95726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95726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ОБОЗНАЧЕНИЯ:</a:t>
              </a:r>
            </a:p>
          </p:txBody>
        </p:sp>
      </p:grpSp>
      <p:sp>
        <p:nvSpPr>
          <p:cNvPr id="20491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(ФУНКЦИОНИРОВАНИЕ ЛЕДОВЫХ ПЕРЕПРАВ)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20492" name="Группа 159"/>
          <p:cNvGrpSpPr>
            <a:grpSpLocks/>
          </p:cNvGrpSpPr>
          <p:nvPr/>
        </p:nvGrpSpPr>
        <p:grpSpPr bwMode="auto">
          <a:xfrm>
            <a:off x="10279063" y="7440613"/>
            <a:ext cx="2065337" cy="1779587"/>
            <a:chOff x="793779" y="7599741"/>
            <a:chExt cx="4921221" cy="1995499"/>
          </a:xfrm>
        </p:grpSpPr>
        <p:sp>
          <p:nvSpPr>
            <p:cNvPr id="161" name="Прямоугольник 160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20530" name="Text Box 144"/>
            <p:cNvSpPr txBox="1">
              <a:spLocks noChangeArrowheads="1"/>
            </p:cNvSpPr>
            <p:nvPr/>
          </p:nvSpPr>
          <p:spPr bwMode="auto">
            <a:xfrm>
              <a:off x="1381894" y="7640375"/>
              <a:ext cx="3684926" cy="5569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63" name="Прямоугольник 162"/>
          <p:cNvSpPr>
            <a:spLocks noChangeAspect="1"/>
          </p:cNvSpPr>
          <p:nvPr/>
        </p:nvSpPr>
        <p:spPr>
          <a:xfrm>
            <a:off x="10382250" y="7935913"/>
            <a:ext cx="274638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06" tIns="45612" rIns="91206" bIns="4561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4" name="Прямоугольник 163"/>
          <p:cNvSpPr/>
          <p:nvPr/>
        </p:nvSpPr>
        <p:spPr>
          <a:xfrm>
            <a:off x="10756900" y="7986713"/>
            <a:ext cx="1122363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048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5" name="Прямоугольник 164"/>
          <p:cNvSpPr>
            <a:spLocks noChangeAspect="1"/>
          </p:cNvSpPr>
          <p:nvPr/>
        </p:nvSpPr>
        <p:spPr>
          <a:xfrm>
            <a:off x="10382250" y="8291513"/>
            <a:ext cx="274638" cy="28892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06" tIns="45612" rIns="91206" bIns="4561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6" name="Прямоугольник 165"/>
          <p:cNvSpPr/>
          <p:nvPr/>
        </p:nvSpPr>
        <p:spPr>
          <a:xfrm>
            <a:off x="10747375" y="8355013"/>
            <a:ext cx="1122363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048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7" name="Прямоугольник 166"/>
          <p:cNvSpPr>
            <a:spLocks noChangeAspect="1"/>
          </p:cNvSpPr>
          <p:nvPr/>
        </p:nvSpPr>
        <p:spPr>
          <a:xfrm>
            <a:off x="10382250" y="8675688"/>
            <a:ext cx="274638" cy="290512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06" tIns="45612" rIns="91206" bIns="4561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8" name="Прямоугольник 167"/>
          <p:cNvSpPr/>
          <p:nvPr/>
        </p:nvSpPr>
        <p:spPr>
          <a:xfrm>
            <a:off x="10747375" y="8748713"/>
            <a:ext cx="1122363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048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0499" name="Rectangle 112"/>
          <p:cNvSpPr>
            <a:spLocks noChangeArrowheads="1"/>
          </p:cNvSpPr>
          <p:nvPr/>
        </p:nvSpPr>
        <p:spPr bwMode="auto">
          <a:xfrm>
            <a:off x="7740650" y="4648200"/>
            <a:ext cx="96838" cy="30162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816" tIns="63910" rIns="127816" bIns="63910" anchor="ctr"/>
          <a:lstStyle/>
          <a:p>
            <a:endParaRPr lang="ru-RU" altLang="ru-RU">
              <a:latin typeface="Arial" charset="0"/>
            </a:endParaRPr>
          </a:p>
        </p:txBody>
      </p:sp>
      <p:pic>
        <p:nvPicPr>
          <p:cNvPr id="20500" name="Picture 15" descr="773013438"/>
          <p:cNvPicPr>
            <a:picLocks noChangeAspect="1" noChangeArrowheads="1" noCrop="1"/>
          </p:cNvPicPr>
          <p:nvPr/>
        </p:nvPicPr>
        <p:blipFill>
          <a:blip r:embed="rId4" cstate="print">
            <a:lum contrast="100000"/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437438" y="4645025"/>
            <a:ext cx="303212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Прямоугольник 31"/>
          <p:cNvSpPr/>
          <p:nvPr/>
        </p:nvSpPr>
        <p:spPr>
          <a:xfrm>
            <a:off x="6845300" y="4402138"/>
            <a:ext cx="908050" cy="17303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Соколки</a:t>
            </a:r>
          </a:p>
        </p:txBody>
      </p:sp>
      <p:sp>
        <p:nvSpPr>
          <p:cNvPr id="33" name="Прямоугольник 32"/>
          <p:cNvSpPr/>
          <p:nvPr/>
        </p:nvSpPr>
        <p:spPr>
          <a:xfrm>
            <a:off x="6781800" y="5010150"/>
            <a:ext cx="1612900" cy="173038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Новый Закамский</a:t>
            </a:r>
          </a:p>
        </p:txBody>
      </p:sp>
      <p:sp>
        <p:nvSpPr>
          <p:cNvPr id="20503" name="Line 250"/>
          <p:cNvSpPr>
            <a:spLocks noChangeShapeType="1"/>
          </p:cNvSpPr>
          <p:nvPr/>
        </p:nvSpPr>
        <p:spPr bwMode="auto">
          <a:xfrm flipH="1" flipV="1">
            <a:off x="7837488" y="4795838"/>
            <a:ext cx="1382712" cy="538162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16" tIns="63910" rIns="127816" bIns="63910"/>
          <a:lstStyle/>
          <a:p>
            <a:endParaRPr lang="ru-RU"/>
          </a:p>
        </p:txBody>
      </p:sp>
      <p:sp>
        <p:nvSpPr>
          <p:cNvPr id="20504" name="Line 251"/>
          <p:cNvSpPr>
            <a:spLocks noChangeShapeType="1"/>
          </p:cNvSpPr>
          <p:nvPr/>
        </p:nvSpPr>
        <p:spPr bwMode="auto">
          <a:xfrm>
            <a:off x="9220200" y="5373688"/>
            <a:ext cx="0" cy="2017712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16" tIns="63910" rIns="127816" bIns="63910"/>
          <a:lstStyle/>
          <a:p>
            <a:endParaRPr lang="ru-RU"/>
          </a:p>
        </p:txBody>
      </p:sp>
      <p:pic>
        <p:nvPicPr>
          <p:cNvPr id="20505" name="Picture 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72415" t="36111" r="8749" b="22002"/>
          <a:stretch>
            <a:fillRect/>
          </a:stretch>
        </p:blipFill>
        <p:spPr bwMode="auto">
          <a:xfrm>
            <a:off x="6710363" y="5334000"/>
            <a:ext cx="2463800" cy="2017713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506" name="Line 251"/>
          <p:cNvSpPr>
            <a:spLocks noChangeShapeType="1"/>
          </p:cNvSpPr>
          <p:nvPr/>
        </p:nvSpPr>
        <p:spPr bwMode="auto">
          <a:xfrm>
            <a:off x="6477000" y="5334000"/>
            <a:ext cx="0" cy="1998663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38" tIns="63920" rIns="127838" bIns="63920"/>
          <a:lstStyle/>
          <a:p>
            <a:endParaRPr lang="ru-RU"/>
          </a:p>
        </p:txBody>
      </p:sp>
      <p:sp>
        <p:nvSpPr>
          <p:cNvPr id="20507" name="Line 250"/>
          <p:cNvSpPr>
            <a:spLocks noChangeShapeType="1"/>
          </p:cNvSpPr>
          <p:nvPr/>
        </p:nvSpPr>
        <p:spPr bwMode="auto">
          <a:xfrm flipH="1" flipV="1">
            <a:off x="3568700" y="4295775"/>
            <a:ext cx="2908300" cy="104457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38" tIns="63920" rIns="127838" bIns="63920"/>
          <a:lstStyle/>
          <a:p>
            <a:endParaRPr lang="ru-RU"/>
          </a:p>
        </p:txBody>
      </p:sp>
      <p:sp>
        <p:nvSpPr>
          <p:cNvPr id="20508" name="AutoShape 84"/>
          <p:cNvSpPr>
            <a:spLocks noChangeArrowheads="1"/>
          </p:cNvSpPr>
          <p:nvPr/>
        </p:nvSpPr>
        <p:spPr bwMode="auto">
          <a:xfrm>
            <a:off x="3733800" y="1903413"/>
            <a:ext cx="2947988" cy="1454150"/>
          </a:xfrm>
          <a:prstGeom prst="wedgeRectCallout">
            <a:avLst>
              <a:gd name="adj1" fmla="val -49306"/>
              <a:gd name="adj2" fmla="val 92931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6464" tIns="73182" rIns="146464" bIns="73182"/>
          <a:lstStyle/>
          <a:p>
            <a:pPr algn="ctr" defTabSz="1052513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Верхнеуслонском районе по двум полосам, протяженность - 3200 м, в направлении поселок Аракчино (город Казань) - село Верхний Услон, грузоподъемность 3,5 т, режим работы круглосуточный. </a:t>
            </a:r>
            <a:endParaRPr lang="ru-RU" altLang="ru-RU" b="1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47" name="Прямоугольник 46"/>
          <p:cNvSpPr/>
          <p:nvPr/>
        </p:nvSpPr>
        <p:spPr>
          <a:xfrm>
            <a:off x="3157538" y="3644900"/>
            <a:ext cx="1338262" cy="344488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г. Казань (Аракчино)</a:t>
            </a:r>
          </a:p>
        </p:txBody>
      </p:sp>
      <p:sp>
        <p:nvSpPr>
          <p:cNvPr id="50" name="Полилиния 49"/>
          <p:cNvSpPr/>
          <p:nvPr/>
        </p:nvSpPr>
        <p:spPr>
          <a:xfrm>
            <a:off x="2505075" y="4065588"/>
            <a:ext cx="1063625" cy="142398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08" tIns="45660" rIns="91308" bIns="4566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" name="Прямоугольник 50"/>
          <p:cNvSpPr>
            <a:spLocks/>
          </p:cNvSpPr>
          <p:nvPr/>
        </p:nvSpPr>
        <p:spPr>
          <a:xfrm>
            <a:off x="2052638" y="4443413"/>
            <a:ext cx="1338262" cy="17303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п.г.т. Н. Вязовые</a:t>
            </a:r>
          </a:p>
        </p:txBody>
      </p:sp>
      <p:sp>
        <p:nvSpPr>
          <p:cNvPr id="53" name="Прямоугольник 52"/>
          <p:cNvSpPr/>
          <p:nvPr/>
        </p:nvSpPr>
        <p:spPr>
          <a:xfrm>
            <a:off x="3568700" y="4529138"/>
            <a:ext cx="1462088" cy="17303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Верхний Услон</a:t>
            </a:r>
          </a:p>
        </p:txBody>
      </p:sp>
      <p:pic>
        <p:nvPicPr>
          <p:cNvPr id="20513" name="Picture 15" descr="773013438"/>
          <p:cNvPicPr>
            <a:picLocks noChangeAspect="1" noChangeArrowheads="1" noCrop="1"/>
          </p:cNvPicPr>
          <p:nvPr/>
        </p:nvPicPr>
        <p:blipFill>
          <a:blip r:embed="rId4" cstate="print">
            <a:lum contrast="100000"/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092450" y="4030663"/>
            <a:ext cx="341313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4" name="Picture 15" descr="773013438"/>
          <p:cNvPicPr>
            <a:picLocks noChangeAspect="1" noChangeArrowheads="1" noCrop="1"/>
          </p:cNvPicPr>
          <p:nvPr/>
        </p:nvPicPr>
        <p:blipFill>
          <a:blip r:embed="rId4" cstate="print">
            <a:lum contrast="100000"/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617788" y="3960813"/>
            <a:ext cx="342900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5" name="Rectangle 112"/>
          <p:cNvSpPr>
            <a:spLocks noChangeArrowheads="1"/>
          </p:cNvSpPr>
          <p:nvPr/>
        </p:nvSpPr>
        <p:spPr bwMode="auto">
          <a:xfrm>
            <a:off x="2952750" y="3983038"/>
            <a:ext cx="111125" cy="3127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816" tIns="63910" rIns="127816" bIns="63910" anchor="ctr"/>
          <a:lstStyle/>
          <a:p>
            <a:endParaRPr lang="ru-RU" altLang="ru-RU">
              <a:latin typeface="Arial" charset="0"/>
            </a:endParaRPr>
          </a:p>
        </p:txBody>
      </p:sp>
      <p:sp>
        <p:nvSpPr>
          <p:cNvPr id="20516" name="Rectangle 112"/>
          <p:cNvSpPr>
            <a:spLocks noChangeArrowheads="1"/>
          </p:cNvSpPr>
          <p:nvPr/>
        </p:nvSpPr>
        <p:spPr bwMode="auto">
          <a:xfrm>
            <a:off x="3432175" y="4030663"/>
            <a:ext cx="109538" cy="311150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838" tIns="63920" rIns="127838" bIns="63920" anchor="ctr"/>
          <a:lstStyle/>
          <a:p>
            <a:endParaRPr lang="ru-RU" altLang="ru-RU">
              <a:latin typeface="Arial" charset="0"/>
            </a:endParaRPr>
          </a:p>
        </p:txBody>
      </p:sp>
      <p:pic>
        <p:nvPicPr>
          <p:cNvPr id="20517" name="Picture 2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938588" y="5340350"/>
            <a:ext cx="2463800" cy="19748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18" name="Picture 3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03263" y="5340350"/>
            <a:ext cx="2454275" cy="19748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8" name="Полилиния 47"/>
          <p:cNvSpPr/>
          <p:nvPr/>
        </p:nvSpPr>
        <p:spPr>
          <a:xfrm>
            <a:off x="7740650" y="3624263"/>
            <a:ext cx="1306513" cy="1038225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23" tIns="45667" rIns="91323" bIns="4566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" name="Прямоугольник 48"/>
          <p:cNvSpPr/>
          <p:nvPr/>
        </p:nvSpPr>
        <p:spPr>
          <a:xfrm>
            <a:off x="7740650" y="3944938"/>
            <a:ext cx="1173163" cy="171450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Покровское</a:t>
            </a:r>
          </a:p>
        </p:txBody>
      </p:sp>
      <p:sp>
        <p:nvSpPr>
          <p:cNvPr id="52" name="Прямоугольник 51"/>
          <p:cNvSpPr/>
          <p:nvPr/>
        </p:nvSpPr>
        <p:spPr>
          <a:xfrm>
            <a:off x="8547100" y="4408488"/>
            <a:ext cx="1858963" cy="17303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 Красный Ключ</a:t>
            </a:r>
          </a:p>
        </p:txBody>
      </p:sp>
      <p:sp>
        <p:nvSpPr>
          <p:cNvPr id="20522" name="AutoShape 84"/>
          <p:cNvSpPr>
            <a:spLocks noChangeArrowheads="1"/>
          </p:cNvSpPr>
          <p:nvPr/>
        </p:nvSpPr>
        <p:spPr bwMode="auto">
          <a:xfrm>
            <a:off x="6821488" y="1900238"/>
            <a:ext cx="2855912" cy="1457325"/>
          </a:xfrm>
          <a:prstGeom prst="wedgeRectCallout">
            <a:avLst>
              <a:gd name="adj1" fmla="val -32954"/>
              <a:gd name="adj2" fmla="val 117782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6440" tIns="73168" rIns="146440" bIns="73168"/>
          <a:lstStyle/>
          <a:p>
            <a:pPr algn="ctr" defTabSz="1052513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Мамадышском районе по двум полосам, протяженность - 1150 м, в направлении село Соколка -                село Новый Закамский, грузоподъемность  3,5 т, режим работы круглосуточный</a:t>
            </a:r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. </a:t>
            </a:r>
            <a:endParaRPr lang="ru-RU" altLang="ru-RU" sz="1400" b="1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0523" name="AutoShape 84"/>
          <p:cNvSpPr>
            <a:spLocks noChangeArrowheads="1"/>
          </p:cNvSpPr>
          <p:nvPr/>
        </p:nvSpPr>
        <p:spPr bwMode="auto">
          <a:xfrm>
            <a:off x="9753600" y="1889125"/>
            <a:ext cx="2576513" cy="1490663"/>
          </a:xfrm>
          <a:prstGeom prst="wedgeRectCallout">
            <a:avLst>
              <a:gd name="adj1" fmla="val -81218"/>
              <a:gd name="adj2" fmla="val 94269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35953" tIns="73182" rIns="35953" bIns="73182"/>
          <a:lstStyle/>
          <a:p>
            <a:pPr algn="ctr" defTabSz="1050925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Елабужском районе по двум полосам, протяженность – 700 м, в направлении село Покровское – пос. Красный Ключ, грузоподъемность до 3,5 т, режим работы круглосуточный.</a:t>
            </a:r>
            <a:endParaRPr lang="ru-RU" altLang="ru-RU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20524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68523" t="28903" r="6590" b="21854"/>
          <a:stretch>
            <a:fillRect/>
          </a:stretch>
        </p:blipFill>
        <p:spPr bwMode="auto">
          <a:xfrm>
            <a:off x="9601200" y="5373688"/>
            <a:ext cx="2508250" cy="1941512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525" name="Line 250"/>
          <p:cNvSpPr>
            <a:spLocks noChangeShapeType="1"/>
          </p:cNvSpPr>
          <p:nvPr/>
        </p:nvSpPr>
        <p:spPr bwMode="auto">
          <a:xfrm flipH="1" flipV="1">
            <a:off x="8394700" y="4573588"/>
            <a:ext cx="1125538" cy="73818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38" tIns="63920" rIns="127838" bIns="63920"/>
          <a:lstStyle/>
          <a:p>
            <a:endParaRPr lang="ru-RU"/>
          </a:p>
        </p:txBody>
      </p:sp>
      <p:sp>
        <p:nvSpPr>
          <p:cNvPr id="20526" name="Line 251"/>
          <p:cNvSpPr>
            <a:spLocks noChangeShapeType="1"/>
          </p:cNvSpPr>
          <p:nvPr/>
        </p:nvSpPr>
        <p:spPr bwMode="auto">
          <a:xfrm>
            <a:off x="9520238" y="5311775"/>
            <a:ext cx="0" cy="2003425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38" tIns="63920" rIns="127838" bIns="63920"/>
          <a:lstStyle/>
          <a:p>
            <a:endParaRPr lang="ru-RU"/>
          </a:p>
        </p:txBody>
      </p:sp>
      <p:sp>
        <p:nvSpPr>
          <p:cNvPr id="20527" name="Rectangle 112"/>
          <p:cNvSpPr>
            <a:spLocks noChangeArrowheads="1"/>
          </p:cNvSpPr>
          <p:nvPr/>
        </p:nvSpPr>
        <p:spPr bwMode="auto">
          <a:xfrm>
            <a:off x="8321675" y="4256088"/>
            <a:ext cx="98425" cy="30162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816" tIns="63910" rIns="127816" bIns="63910" anchor="ctr"/>
          <a:lstStyle/>
          <a:p>
            <a:endParaRPr lang="ru-RU" altLang="ru-RU">
              <a:latin typeface="Arial" charset="0"/>
            </a:endParaRPr>
          </a:p>
        </p:txBody>
      </p:sp>
      <p:pic>
        <p:nvPicPr>
          <p:cNvPr id="20528" name="Picture 15" descr="773013438"/>
          <p:cNvPicPr>
            <a:picLocks noChangeAspect="1" noChangeArrowheads="1" noCrop="1"/>
          </p:cNvPicPr>
          <p:nvPr/>
        </p:nvPicPr>
        <p:blipFill>
          <a:blip r:embed="rId4" cstate="print">
            <a:lum contrast="100000"/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020050" y="4252913"/>
            <a:ext cx="301625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06" name="Группа 5"/>
          <p:cNvGrpSpPr>
            <a:grpSpLocks/>
          </p:cNvGrpSpPr>
          <p:nvPr/>
        </p:nvGrpSpPr>
        <p:grpSpPr bwMode="auto">
          <a:xfrm>
            <a:off x="12115800" y="31750"/>
            <a:ext cx="608013" cy="59690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4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69636" y="20023"/>
              <a:ext cx="143009" cy="2250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171752F-319F-475C-ADE4-C2C956E33FEA}" type="slidenum">
                <a:rPr lang="ru-RU" sz="24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5</a:t>
              </a:fld>
              <a:endParaRPr lang="ru-RU" sz="24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21507" name="Группа 132"/>
          <p:cNvGrpSpPr>
            <a:grpSpLocks/>
          </p:cNvGrpSpPr>
          <p:nvPr/>
        </p:nvGrpSpPr>
        <p:grpSpPr bwMode="auto">
          <a:xfrm>
            <a:off x="12233275" y="-6350"/>
            <a:ext cx="568325" cy="533400"/>
            <a:chOff x="8738280" y="-5286"/>
            <a:chExt cx="405720" cy="381697"/>
          </a:xfrm>
        </p:grpSpPr>
        <p:sp>
          <p:nvSpPr>
            <p:cNvPr id="134" name="Равнобедренный треугольник 133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>
              <a:solidFill>
                <a:srgbClr val="FFFF00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3485">
                <a:defRPr/>
              </a:pPr>
              <a:endParaRPr lang="ru-RU" sz="4500" b="1" dirty="0">
                <a:solidFill>
                  <a:prstClr val="white"/>
                </a:solidFill>
              </a:endParaRPr>
            </a:p>
          </p:txBody>
        </p:sp>
        <p:sp>
          <p:nvSpPr>
            <p:cNvPr id="226" name="TextBox 225"/>
            <p:cNvSpPr txBox="1"/>
            <p:nvPr/>
          </p:nvSpPr>
          <p:spPr bwMode="auto">
            <a:xfrm>
              <a:off x="8868609" y="-5286"/>
              <a:ext cx="145062" cy="274913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spAutoFit/>
            </a:bodyPr>
            <a:lstStyle>
              <a:defPPr>
                <a:defRPr lang="ru-RU"/>
              </a:defPPr>
              <a:lvl1pPr defTabSz="1280006" fontAlgn="auto">
                <a:spcBef>
                  <a:spcPts val="0"/>
                </a:spcBef>
                <a:spcAft>
                  <a:spcPts val="0"/>
                </a:spcAft>
                <a:defRPr sz="28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fld id="{DD632410-6504-42C5-BFD0-DFFE2E4503DD}" type="slidenum">
                <a:rPr lang="ru-RU" sz="2500"/>
                <a:pPr>
                  <a:defRPr/>
                </a:pPr>
                <a:t>5</a:t>
              </a:fld>
              <a:endParaRPr lang="ru-RU" sz="2500" dirty="0"/>
            </a:p>
          </p:txBody>
        </p:sp>
      </p:grpSp>
      <p:sp>
        <p:nvSpPr>
          <p:cNvPr id="21508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150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70" tIns="45688" rIns="91370" bIns="45688"/>
          <a:lstStyle/>
          <a:p>
            <a:endParaRPr lang="ru-RU">
              <a:solidFill>
                <a:srgbClr val="0070C0"/>
              </a:solidFill>
            </a:endParaRPr>
          </a:p>
        </p:txBody>
      </p:sp>
      <p:grpSp>
        <p:nvGrpSpPr>
          <p:cNvPr id="21510" name="Группа 3"/>
          <p:cNvGrpSpPr>
            <a:grpSpLocks/>
          </p:cNvGrpSpPr>
          <p:nvPr/>
        </p:nvGrpSpPr>
        <p:grpSpPr bwMode="auto">
          <a:xfrm>
            <a:off x="381000" y="1143000"/>
            <a:ext cx="12058650" cy="8162925"/>
            <a:chOff x="381000" y="1133474"/>
            <a:chExt cx="12058649" cy="8162926"/>
          </a:xfrm>
        </p:grpSpPr>
        <p:pic>
          <p:nvPicPr>
            <p:cNvPr id="21545" name="Picture 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000" y="1133474"/>
              <a:ext cx="12058649" cy="8162926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70" name="Полилиния 169"/>
            <p:cNvSpPr/>
            <p:nvPr/>
          </p:nvSpPr>
          <p:spPr>
            <a:xfrm>
              <a:off x="4367878" y="5210684"/>
              <a:ext cx="1680328" cy="1576674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8372025" y="3832192"/>
              <a:ext cx="1577166" cy="1381636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845229" y="4323904"/>
              <a:ext cx="1748808" cy="169907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9404301" y="2078792"/>
              <a:ext cx="1761778" cy="1850662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52182" y="4832770"/>
              <a:ext cx="1625961" cy="966319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685382" y="2412087"/>
              <a:ext cx="2192789" cy="1419422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8240489" y="3275786"/>
              <a:ext cx="1625934" cy="876235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5040726" y="3473989"/>
              <a:ext cx="1087856" cy="1100756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281880" y="2054248"/>
              <a:ext cx="1354887" cy="1745962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83706" y="3360749"/>
              <a:ext cx="1886699" cy="1562941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522063" y="5622956"/>
              <a:ext cx="1276180" cy="1177195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682676" y="3793514"/>
              <a:ext cx="1611344" cy="154996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937211" y="4906186"/>
              <a:ext cx="1335849" cy="136306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925514" y="6204912"/>
              <a:ext cx="1288597" cy="121124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341665" y="2890620"/>
              <a:ext cx="1152578" cy="130145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725542" y="2220296"/>
              <a:ext cx="888449" cy="1070340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504982" y="4065675"/>
              <a:ext cx="1063101" cy="1424007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878631" y="3735167"/>
              <a:ext cx="1621892" cy="947761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>
            <a:xfrm>
              <a:off x="9763124" y="2149474"/>
              <a:ext cx="885825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568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6018213" y="2859087"/>
              <a:ext cx="825500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5013325" y="3794124"/>
              <a:ext cx="827088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568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333625" y="3562349"/>
              <a:ext cx="1247775" cy="214313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8466137" y="5175249"/>
              <a:ext cx="671512" cy="21590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>
            <a:xfrm>
              <a:off x="5900738" y="6270625"/>
              <a:ext cx="958850" cy="214313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4384675" y="3900487"/>
              <a:ext cx="949325" cy="214312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576483" y="5011489"/>
              <a:ext cx="1652095" cy="1278216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912420" y="4906800"/>
              <a:ext cx="1172732" cy="1317672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647950" y="4152016"/>
              <a:ext cx="1896809" cy="1255290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684838" y="5227638"/>
              <a:ext cx="1141412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629150" y="5446713"/>
              <a:ext cx="1141413" cy="12223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965700" y="4548187"/>
              <a:ext cx="1343025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9079564" y="4938462"/>
              <a:ext cx="1012148" cy="141501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528950" y="3623774"/>
              <a:ext cx="1518828" cy="111671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>
            <a:xfrm>
              <a:off x="7666037" y="3779837"/>
              <a:ext cx="958850" cy="12223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6154182" y="3391383"/>
              <a:ext cx="1644053" cy="178372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584949" y="3983037"/>
              <a:ext cx="989013" cy="12223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508457" y="5721113"/>
              <a:ext cx="2254590" cy="1506229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>
            <a:xfrm>
              <a:off x="8191499" y="6384925"/>
              <a:ext cx="1306513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670189" y="5810234"/>
              <a:ext cx="1676320" cy="1514428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>
            <a:xfrm>
              <a:off x="9837737" y="6292850"/>
              <a:ext cx="1125537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548437" y="5791200"/>
              <a:ext cx="1389062" cy="214313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183348" y="5694070"/>
              <a:ext cx="1615730" cy="193760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525377" y="3701197"/>
              <a:ext cx="1569087" cy="1594779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956629" y="4936694"/>
              <a:ext cx="1618246" cy="1185454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10320062" y="6857719"/>
              <a:ext cx="999683" cy="928641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28808" y="6647068"/>
              <a:ext cx="1463515" cy="1157595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186576" y="2474707"/>
              <a:ext cx="1579713" cy="177198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952162" y="3932237"/>
              <a:ext cx="1139825" cy="12223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568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810749" y="4371974"/>
              <a:ext cx="1141413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>
            <a:xfrm>
              <a:off x="10291762" y="5256213"/>
              <a:ext cx="1139825" cy="12223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568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10482262" y="7161213"/>
              <a:ext cx="671512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621088" y="6238875"/>
              <a:ext cx="825500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568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350135" y="6714877"/>
              <a:ext cx="1705891" cy="1586349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95350" y="5986425"/>
              <a:ext cx="1355070" cy="1531730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369840" y="6231326"/>
              <a:ext cx="1154986" cy="15937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459288" y="6526213"/>
              <a:ext cx="1514475" cy="12223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869700" y="6544306"/>
              <a:ext cx="1480012" cy="110445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8007029" y="6872645"/>
              <a:ext cx="1736754" cy="139869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9340683" y="6920462"/>
              <a:ext cx="1175051" cy="1487336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523412" y="7383463"/>
              <a:ext cx="958850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10147727" y="7542143"/>
              <a:ext cx="1023879" cy="1686882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3352800" y="3298824"/>
              <a:ext cx="1247775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769549" y="5161871"/>
              <a:ext cx="1421844" cy="1009511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268538" y="5541963"/>
              <a:ext cx="825500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325533" y="5792870"/>
              <a:ext cx="1407849" cy="1438772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87513" y="6149975"/>
              <a:ext cx="827087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433010" y="4299134"/>
              <a:ext cx="1629434" cy="146943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>
            <a:xfrm>
              <a:off x="3516313" y="4660899"/>
              <a:ext cx="827087" cy="21590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184269" y="3793825"/>
              <a:ext cx="710111" cy="60780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52800" y="3898899"/>
              <a:ext cx="771525" cy="21590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457200" y="6751638"/>
              <a:ext cx="1631950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953656" y="1671979"/>
              <a:ext cx="1174930" cy="1255250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5403850" y="2008187"/>
              <a:ext cx="873125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7302499" y="6816725"/>
              <a:ext cx="1150938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516812" y="4825999"/>
              <a:ext cx="1423987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559175" y="2520949"/>
              <a:ext cx="1441450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1104900" y="4800599"/>
              <a:ext cx="1790700" cy="214313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316538" y="3402012"/>
              <a:ext cx="1509712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514600" y="4402137"/>
              <a:ext cx="1470025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>
            <a:xfrm>
              <a:off x="5449888" y="7416800"/>
              <a:ext cx="960437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8180387" y="7208838"/>
              <a:ext cx="1306512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833938" y="2976562"/>
              <a:ext cx="635000" cy="12223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865438" y="5456238"/>
              <a:ext cx="1266825" cy="24765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568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 defTabSz="652568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grpSp>
          <p:nvGrpSpPr>
            <p:cNvPr id="21717" name="Группа 149"/>
            <p:cNvGrpSpPr>
              <a:grpSpLocks/>
            </p:cNvGrpSpPr>
            <p:nvPr/>
          </p:nvGrpSpPr>
          <p:grpSpPr bwMode="auto">
            <a:xfrm>
              <a:off x="457200" y="1182687"/>
              <a:ext cx="2065338" cy="1779587"/>
              <a:chOff x="793202" y="7599418"/>
              <a:chExt cx="4921812" cy="1996281"/>
            </a:xfrm>
          </p:grpSpPr>
          <p:sp>
            <p:nvSpPr>
              <p:cNvPr id="233" name="Прямоугольник 232"/>
              <p:cNvSpPr/>
              <p:nvPr/>
            </p:nvSpPr>
            <p:spPr>
              <a:xfrm>
                <a:off x="793202" y="7599418"/>
                <a:ext cx="4921812" cy="1996281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21739" name="Text Box 144"/>
              <p:cNvSpPr txBox="1">
                <a:spLocks noChangeArrowheads="1"/>
              </p:cNvSpPr>
              <p:nvPr/>
            </p:nvSpPr>
            <p:spPr bwMode="auto">
              <a:xfrm>
                <a:off x="1381895" y="7640376"/>
                <a:ext cx="3684926" cy="557179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Показатели уровня опасности</a:t>
                </a:r>
              </a:p>
            </p:txBody>
          </p:sp>
        </p:grpSp>
        <p:sp>
          <p:nvSpPr>
            <p:cNvPr id="236" name="Прямоугольник 235"/>
            <p:cNvSpPr>
              <a:spLocks noChangeAspect="1"/>
            </p:cNvSpPr>
            <p:nvPr/>
          </p:nvSpPr>
          <p:spPr>
            <a:xfrm>
              <a:off x="560388" y="1677987"/>
              <a:ext cx="274637" cy="290512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935038" y="1728787"/>
              <a:ext cx="1122362" cy="17303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Высокий  уровень</a:t>
              </a:r>
            </a:p>
          </p:txBody>
        </p:sp>
        <p:sp>
          <p:nvSpPr>
            <p:cNvPr id="238" name="Прямоугольник 237"/>
            <p:cNvSpPr>
              <a:spLocks noChangeAspect="1"/>
            </p:cNvSpPr>
            <p:nvPr/>
          </p:nvSpPr>
          <p:spPr>
            <a:xfrm>
              <a:off x="560388" y="2033587"/>
              <a:ext cx="274637" cy="288925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9" name="Прямоугольник 238"/>
            <p:cNvSpPr/>
            <p:nvPr/>
          </p:nvSpPr>
          <p:spPr>
            <a:xfrm>
              <a:off x="925513" y="2097087"/>
              <a:ext cx="1122362" cy="17303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Средний  уровень</a:t>
              </a:r>
            </a:p>
          </p:txBody>
        </p:sp>
        <p:sp>
          <p:nvSpPr>
            <p:cNvPr id="241" name="Прямоугольник 240"/>
            <p:cNvSpPr>
              <a:spLocks noChangeAspect="1"/>
            </p:cNvSpPr>
            <p:nvPr/>
          </p:nvSpPr>
          <p:spPr>
            <a:xfrm>
              <a:off x="560388" y="2417762"/>
              <a:ext cx="274637" cy="290512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3" name="Прямоугольник 262"/>
            <p:cNvSpPr/>
            <p:nvPr/>
          </p:nvSpPr>
          <p:spPr>
            <a:xfrm>
              <a:off x="925513" y="2490787"/>
              <a:ext cx="1122362" cy="17303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Низкий уровень</a:t>
              </a:r>
            </a:p>
          </p:txBody>
        </p:sp>
        <p:grpSp>
          <p:nvGrpSpPr>
            <p:cNvPr id="21724" name="Группа 263"/>
            <p:cNvGrpSpPr>
              <a:grpSpLocks/>
            </p:cNvGrpSpPr>
            <p:nvPr/>
          </p:nvGrpSpPr>
          <p:grpSpPr bwMode="auto">
            <a:xfrm>
              <a:off x="388938" y="7526338"/>
              <a:ext cx="4441825" cy="1730375"/>
              <a:chOff x="793594" y="7599141"/>
              <a:chExt cx="4921794" cy="1996684"/>
            </a:xfrm>
          </p:grpSpPr>
          <p:sp>
            <p:nvSpPr>
              <p:cNvPr id="265" name="Прямоугольник 264"/>
              <p:cNvSpPr/>
              <p:nvPr/>
            </p:nvSpPr>
            <p:spPr>
              <a:xfrm>
                <a:off x="793594" y="7599141"/>
                <a:ext cx="4921794" cy="1996684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21737" name="Text Box 144"/>
              <p:cNvSpPr txBox="1">
                <a:spLocks noChangeArrowheads="1"/>
              </p:cNvSpPr>
              <p:nvPr/>
            </p:nvSpPr>
            <p:spPr bwMode="auto">
              <a:xfrm>
                <a:off x="1612186" y="7698634"/>
                <a:ext cx="2972870" cy="342297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21725" name="Прямоугольник 273"/>
            <p:cNvSpPr>
              <a:spLocks noChangeArrowheads="1"/>
            </p:cNvSpPr>
            <p:nvPr/>
          </p:nvSpPr>
          <p:spPr bwMode="auto">
            <a:xfrm>
              <a:off x="969329" y="7947993"/>
              <a:ext cx="388324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ru-RU" sz="1400">
                  <a:solidFill>
                    <a:srgbClr val="000000"/>
                  </a:solidFill>
                  <a:cs typeface="Times New Roman" pitchFamily="18" charset="0"/>
                </a:rPr>
                <a:t>Показатели вероятности ДТП  в феврале месяце</a:t>
              </a:r>
            </a:p>
            <a:p>
              <a:r>
                <a:rPr lang="ru-RU" sz="1400">
                  <a:solidFill>
                    <a:srgbClr val="000000"/>
                  </a:solidFill>
                  <a:cs typeface="Times New Roman" pitchFamily="18" charset="0"/>
                </a:rPr>
                <a:t>(согласно статистических данных 2016-2020 гг. </a:t>
              </a:r>
            </a:p>
            <a:p>
              <a:r>
                <a:rPr lang="ru-RU" sz="1400">
                  <a:solidFill>
                    <a:srgbClr val="000000"/>
                  </a:solidFill>
                  <a:cs typeface="Times New Roman" pitchFamily="18" charset="0"/>
                </a:rPr>
                <a:t>ИСС Госавтоинспекция)</a:t>
              </a:r>
            </a:p>
          </p:txBody>
        </p:sp>
        <p:pic>
          <p:nvPicPr>
            <p:cNvPr id="21726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" y="8040070"/>
              <a:ext cx="462535" cy="462535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7" name="Овал 276"/>
            <p:cNvSpPr>
              <a:spLocks noChangeAspect="1"/>
            </p:cNvSpPr>
            <p:nvPr/>
          </p:nvSpPr>
          <p:spPr>
            <a:xfrm>
              <a:off x="533400" y="8863447"/>
              <a:ext cx="266461" cy="24578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730" name="Прямоугольник 2"/>
            <p:cNvSpPr>
              <a:spLocks noChangeArrowheads="1"/>
            </p:cNvSpPr>
            <p:nvPr/>
          </p:nvSpPr>
          <p:spPr bwMode="auto">
            <a:xfrm>
              <a:off x="946148" y="8861148"/>
              <a:ext cx="34327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ru-RU" altLang="ru-RU" sz="1400">
                  <a:solidFill>
                    <a:srgbClr val="000000"/>
                  </a:solidFill>
                  <a:cs typeface="Times New Roman" pitchFamily="18" charset="0"/>
                </a:rPr>
                <a:t>Зона особого внимания (опасные участки)</a:t>
              </a:r>
              <a:endParaRPr lang="ru-RU">
                <a:solidFill>
                  <a:srgbClr val="0070C0"/>
                </a:solidFill>
              </a:endParaRPr>
            </a:p>
          </p:txBody>
        </p:sp>
        <p:pic>
          <p:nvPicPr>
            <p:cNvPr id="2173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57882" y="5072089"/>
              <a:ext cx="462535" cy="462535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82" name="Прямоугольник 281"/>
            <p:cNvSpPr/>
            <p:nvPr/>
          </p:nvSpPr>
          <p:spPr>
            <a:xfrm>
              <a:off x="10283824" y="8169275"/>
              <a:ext cx="1033463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83" name="Прямоугольник 282"/>
            <p:cNvSpPr/>
            <p:nvPr/>
          </p:nvSpPr>
          <p:spPr>
            <a:xfrm>
              <a:off x="8523287" y="4000499"/>
              <a:ext cx="1917700" cy="21590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84" name="Прямоугольник 283"/>
            <p:cNvSpPr/>
            <p:nvPr/>
          </p:nvSpPr>
          <p:spPr>
            <a:xfrm>
              <a:off x="8712199" y="3482974"/>
              <a:ext cx="1141413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459" name="Прямоугольник 458"/>
            <p:cNvSpPr/>
            <p:nvPr/>
          </p:nvSpPr>
          <p:spPr>
            <a:xfrm>
              <a:off x="9021762" y="5318125"/>
              <a:ext cx="1125537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</p:grpSp>
      <p:pic>
        <p:nvPicPr>
          <p:cNvPr id="21511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804275" y="4759325"/>
            <a:ext cx="461963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23" name="Овал 222"/>
          <p:cNvSpPr>
            <a:spLocks noChangeAspect="1"/>
          </p:cNvSpPr>
          <p:nvPr/>
        </p:nvSpPr>
        <p:spPr>
          <a:xfrm>
            <a:off x="6250868" y="6833635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15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577013" y="6816725"/>
            <a:ext cx="463550" cy="463550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44" name="Прямоугольник 243"/>
          <p:cNvSpPr/>
          <p:nvPr/>
        </p:nvSpPr>
        <p:spPr>
          <a:xfrm>
            <a:off x="2493963" y="6850063"/>
            <a:ext cx="827087" cy="123825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52568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49" name="Овал 248"/>
          <p:cNvSpPr>
            <a:spLocks noChangeAspect="1"/>
          </p:cNvSpPr>
          <p:nvPr/>
        </p:nvSpPr>
        <p:spPr>
          <a:xfrm>
            <a:off x="9283254" y="4557600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7" name="Овал 176"/>
          <p:cNvSpPr>
            <a:spLocks noChangeAspect="1"/>
          </p:cNvSpPr>
          <p:nvPr/>
        </p:nvSpPr>
        <p:spPr>
          <a:xfrm>
            <a:off x="3929862" y="5417812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2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268788" y="5337175"/>
            <a:ext cx="463550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52" name="Овал 251"/>
          <p:cNvSpPr>
            <a:spLocks noChangeAspect="1"/>
          </p:cNvSpPr>
          <p:nvPr/>
        </p:nvSpPr>
        <p:spPr>
          <a:xfrm>
            <a:off x="8299348" y="5812479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27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591550" y="5778500"/>
            <a:ext cx="461963" cy="463550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3" name="Овал 272"/>
          <p:cNvSpPr>
            <a:spLocks noChangeAspect="1"/>
          </p:cNvSpPr>
          <p:nvPr/>
        </p:nvSpPr>
        <p:spPr>
          <a:xfrm>
            <a:off x="7002515" y="6509714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31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294563" y="6388100"/>
            <a:ext cx="461962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6" name="Овал 275"/>
          <p:cNvSpPr>
            <a:spLocks noChangeAspect="1"/>
          </p:cNvSpPr>
          <p:nvPr/>
        </p:nvSpPr>
        <p:spPr>
          <a:xfrm>
            <a:off x="2427622" y="4146325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35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719388" y="4113213"/>
            <a:ext cx="463550" cy="461962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62" name="Овал 161"/>
          <p:cNvSpPr>
            <a:spLocks noChangeAspect="1"/>
          </p:cNvSpPr>
          <p:nvPr/>
        </p:nvSpPr>
        <p:spPr>
          <a:xfrm>
            <a:off x="1554287" y="5376890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0" name="Овал 199"/>
          <p:cNvSpPr>
            <a:spLocks noChangeAspect="1"/>
          </p:cNvSpPr>
          <p:nvPr/>
        </p:nvSpPr>
        <p:spPr>
          <a:xfrm>
            <a:off x="4386664" y="4492902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42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687888" y="4475163"/>
            <a:ext cx="463550" cy="461962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1543" name="Прямоугольник 111"/>
          <p:cNvSpPr>
            <a:spLocks noChangeArrowheads="1"/>
          </p:cNvSpPr>
          <p:nvPr/>
        </p:nvSpPr>
        <p:spPr bwMode="auto">
          <a:xfrm>
            <a:off x="7818438" y="1290638"/>
            <a:ext cx="4602162" cy="338137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3" tIns="45706" rIns="91413" bIns="45706">
            <a:spAutoFit/>
          </a:bodyPr>
          <a:lstStyle/>
          <a:p>
            <a:r>
              <a:rPr lang="ru-RU" sz="1600" b="1" dirty="0">
                <a:solidFill>
                  <a:srgbClr val="000000"/>
                </a:solidFill>
              </a:rPr>
              <a:t>На дорогах гололедица</a:t>
            </a:r>
          </a:p>
        </p:txBody>
      </p:sp>
      <p:pic>
        <p:nvPicPr>
          <p:cNvPr id="21544" name="Picture 2" descr="C:\Users\cuks-nach-mon\Desktop\216.gif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248525" y="1270000"/>
            <a:ext cx="407988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5" name="Picture 200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237413" y="1833667"/>
            <a:ext cx="428625" cy="396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6" name="Прямоугольник 111"/>
          <p:cNvSpPr>
            <a:spLocks noChangeArrowheads="1"/>
          </p:cNvSpPr>
          <p:nvPr/>
        </p:nvSpPr>
        <p:spPr bwMode="auto">
          <a:xfrm>
            <a:off x="7824788" y="1808267"/>
            <a:ext cx="4532312" cy="584711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375" tIns="45688" rIns="91375" bIns="45688">
            <a:spAutoFit/>
          </a:bodyPr>
          <a:lstStyle/>
          <a:p>
            <a:r>
              <a:rPr lang="ru-RU" sz="1600" b="1" dirty="0">
                <a:solidFill>
                  <a:srgbClr val="000000"/>
                </a:solidFill>
              </a:rPr>
              <a:t>Прочие опасности. </a:t>
            </a:r>
          </a:p>
          <a:p>
            <a:r>
              <a:rPr lang="ru-RU" sz="1600" dirty="0" smtClean="0">
                <a:solidFill>
                  <a:srgbClr val="000000"/>
                </a:solidFill>
              </a:rPr>
              <a:t>Слабая метель. </a:t>
            </a:r>
            <a:endParaRPr lang="ru-RU" sz="160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98" tIns="45560" rIns="91098" bIns="45560"/>
          <a:lstStyle/>
          <a:p>
            <a:pPr defTabSz="906463"/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22531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79413" y="1131888"/>
            <a:ext cx="12060237" cy="8164512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532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428625" y="1323975"/>
            <a:ext cx="12011025" cy="797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6" name="Полилиния 485"/>
          <p:cNvSpPr/>
          <p:nvPr/>
        </p:nvSpPr>
        <p:spPr>
          <a:xfrm>
            <a:off x="4367213" y="5209542"/>
            <a:ext cx="1680210" cy="1576492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87" name="Полилиния 486"/>
          <p:cNvSpPr/>
          <p:nvPr/>
        </p:nvSpPr>
        <p:spPr>
          <a:xfrm>
            <a:off x="8372190" y="3831629"/>
            <a:ext cx="1577975" cy="1380912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88" name="Полилиния 487"/>
          <p:cNvSpPr/>
          <p:nvPr/>
        </p:nvSpPr>
        <p:spPr>
          <a:xfrm>
            <a:off x="6845302" y="4323545"/>
            <a:ext cx="1749108" cy="1700952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89" name="Полилиния 488"/>
          <p:cNvSpPr/>
          <p:nvPr/>
        </p:nvSpPr>
        <p:spPr>
          <a:xfrm>
            <a:off x="9403400" y="2080260"/>
            <a:ext cx="1762442" cy="1849120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0" name="Полилиния 489"/>
          <p:cNvSpPr/>
          <p:nvPr/>
        </p:nvSpPr>
        <p:spPr>
          <a:xfrm>
            <a:off x="1151255" y="4833237"/>
            <a:ext cx="1626870" cy="96604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1" name="Полилиния 490"/>
          <p:cNvSpPr/>
          <p:nvPr/>
        </p:nvSpPr>
        <p:spPr>
          <a:xfrm>
            <a:off x="5685157" y="2412154"/>
            <a:ext cx="2193608" cy="1419438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2" name="Полилиния 491"/>
          <p:cNvSpPr/>
          <p:nvPr/>
        </p:nvSpPr>
        <p:spPr>
          <a:xfrm>
            <a:off x="8241032" y="3274484"/>
            <a:ext cx="1624648" cy="87714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3" name="Полилиния 492"/>
          <p:cNvSpPr/>
          <p:nvPr/>
        </p:nvSpPr>
        <p:spPr>
          <a:xfrm>
            <a:off x="5040662" y="3473028"/>
            <a:ext cx="1089025" cy="1102360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4" name="Полилиния 493"/>
          <p:cNvSpPr/>
          <p:nvPr/>
        </p:nvSpPr>
        <p:spPr>
          <a:xfrm>
            <a:off x="4282760" y="2053592"/>
            <a:ext cx="1353502" cy="174540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5" name="Полилиния 494"/>
          <p:cNvSpPr/>
          <p:nvPr/>
        </p:nvSpPr>
        <p:spPr>
          <a:xfrm>
            <a:off x="1784668" y="3360420"/>
            <a:ext cx="1884680" cy="15646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6" name="Полилиния 495"/>
          <p:cNvSpPr/>
          <p:nvPr/>
        </p:nvSpPr>
        <p:spPr>
          <a:xfrm>
            <a:off x="6523070" y="5624408"/>
            <a:ext cx="1275715" cy="1176444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7" name="Полилиния 496"/>
          <p:cNvSpPr/>
          <p:nvPr/>
        </p:nvSpPr>
        <p:spPr>
          <a:xfrm>
            <a:off x="10683560" y="3793072"/>
            <a:ext cx="1611312" cy="1549824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8" name="Полилиния 497"/>
          <p:cNvSpPr/>
          <p:nvPr/>
        </p:nvSpPr>
        <p:spPr>
          <a:xfrm>
            <a:off x="7936550" y="4907282"/>
            <a:ext cx="1335722" cy="1363132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9" name="Полилиния 498"/>
          <p:cNvSpPr/>
          <p:nvPr/>
        </p:nvSpPr>
        <p:spPr>
          <a:xfrm>
            <a:off x="5925185" y="6205222"/>
            <a:ext cx="1289050" cy="1212004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0" name="Полилиния 499"/>
          <p:cNvSpPr/>
          <p:nvPr/>
        </p:nvSpPr>
        <p:spPr>
          <a:xfrm>
            <a:off x="5340668" y="2889251"/>
            <a:ext cx="1153477" cy="1303868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1" name="Полилиния 500"/>
          <p:cNvSpPr/>
          <p:nvPr/>
        </p:nvSpPr>
        <p:spPr>
          <a:xfrm>
            <a:off x="3724910" y="2219542"/>
            <a:ext cx="889000" cy="1069762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2" name="Полилиния 501"/>
          <p:cNvSpPr/>
          <p:nvPr/>
        </p:nvSpPr>
        <p:spPr>
          <a:xfrm>
            <a:off x="2504790" y="4065694"/>
            <a:ext cx="1062355" cy="1425364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3" name="Полилиния 502"/>
          <p:cNvSpPr/>
          <p:nvPr/>
        </p:nvSpPr>
        <p:spPr>
          <a:xfrm>
            <a:off x="3887155" y="3727874"/>
            <a:ext cx="1620202" cy="948268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4" name="Прямоугольник 503"/>
          <p:cNvSpPr/>
          <p:nvPr/>
        </p:nvSpPr>
        <p:spPr>
          <a:xfrm>
            <a:off x="9440863" y="2062163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505" name="Прямоугольник 504"/>
          <p:cNvSpPr/>
          <p:nvPr/>
        </p:nvSpPr>
        <p:spPr>
          <a:xfrm>
            <a:off x="6018213" y="2820988"/>
            <a:ext cx="8270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506" name="Прямоугольник 505"/>
          <p:cNvSpPr/>
          <p:nvPr/>
        </p:nvSpPr>
        <p:spPr>
          <a:xfrm>
            <a:off x="8262938" y="345598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507" name="Прямоугольник 506"/>
          <p:cNvSpPr/>
          <p:nvPr/>
        </p:nvSpPr>
        <p:spPr>
          <a:xfrm>
            <a:off x="5013325" y="37560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508" name="Прямоугольник 507"/>
          <p:cNvSpPr/>
          <p:nvPr/>
        </p:nvSpPr>
        <p:spPr>
          <a:xfrm>
            <a:off x="2012950" y="3533775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509" name="Прямоугольник 508"/>
          <p:cNvSpPr/>
          <p:nvPr/>
        </p:nvSpPr>
        <p:spPr>
          <a:xfrm>
            <a:off x="8318500" y="5168900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510" name="Прямоугольник 509"/>
          <p:cNvSpPr/>
          <p:nvPr/>
        </p:nvSpPr>
        <p:spPr>
          <a:xfrm>
            <a:off x="5973763" y="6567488"/>
            <a:ext cx="9588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511" name="Прямоугольник 510"/>
          <p:cNvSpPr/>
          <p:nvPr/>
        </p:nvSpPr>
        <p:spPr>
          <a:xfrm>
            <a:off x="4294188" y="3933825"/>
            <a:ext cx="9493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512" name="Полилиния 511"/>
          <p:cNvSpPr/>
          <p:nvPr/>
        </p:nvSpPr>
        <p:spPr>
          <a:xfrm>
            <a:off x="5576253" y="5010998"/>
            <a:ext cx="1651317" cy="1280160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3" name="Полилиния 512"/>
          <p:cNvSpPr/>
          <p:nvPr/>
        </p:nvSpPr>
        <p:spPr>
          <a:xfrm>
            <a:off x="2911475" y="4907280"/>
            <a:ext cx="1173480" cy="1315720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4" name="Полилиния 513"/>
          <p:cNvSpPr/>
          <p:nvPr/>
        </p:nvSpPr>
        <p:spPr>
          <a:xfrm>
            <a:off x="4647280" y="4151632"/>
            <a:ext cx="1898015" cy="1256452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5" name="Прямоугольник 514"/>
          <p:cNvSpPr/>
          <p:nvPr/>
        </p:nvSpPr>
        <p:spPr>
          <a:xfrm>
            <a:off x="5684838" y="5203825"/>
            <a:ext cx="11398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516" name="Прямоугольник 515"/>
          <p:cNvSpPr/>
          <p:nvPr/>
        </p:nvSpPr>
        <p:spPr>
          <a:xfrm>
            <a:off x="4629150" y="5407025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517" name="Прямоугольник 516"/>
          <p:cNvSpPr/>
          <p:nvPr/>
        </p:nvSpPr>
        <p:spPr>
          <a:xfrm>
            <a:off x="4965700" y="4511675"/>
            <a:ext cx="16510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518" name="Полилиния 517"/>
          <p:cNvSpPr/>
          <p:nvPr/>
        </p:nvSpPr>
        <p:spPr>
          <a:xfrm>
            <a:off x="9078913" y="4939919"/>
            <a:ext cx="1013460" cy="1413509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9" name="Прямоугольник 518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9125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520" name="Полилиния 519"/>
          <p:cNvSpPr/>
          <p:nvPr/>
        </p:nvSpPr>
        <p:spPr>
          <a:xfrm>
            <a:off x="7529832" y="3624158"/>
            <a:ext cx="1517968" cy="1117176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21" name="Прямоугольник 520"/>
          <p:cNvSpPr/>
          <p:nvPr/>
        </p:nvSpPr>
        <p:spPr>
          <a:xfrm>
            <a:off x="7629525" y="3756025"/>
            <a:ext cx="9604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522" name="Полилиния 521"/>
          <p:cNvSpPr/>
          <p:nvPr/>
        </p:nvSpPr>
        <p:spPr>
          <a:xfrm>
            <a:off x="6154103" y="3390091"/>
            <a:ext cx="1644650" cy="1783928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23" name="Прямоугольник 522"/>
          <p:cNvSpPr/>
          <p:nvPr/>
        </p:nvSpPr>
        <p:spPr>
          <a:xfrm>
            <a:off x="6616700" y="4135438"/>
            <a:ext cx="9890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524" name="Полилиния 523"/>
          <p:cNvSpPr/>
          <p:nvPr/>
        </p:nvSpPr>
        <p:spPr>
          <a:xfrm>
            <a:off x="7507607" y="5722199"/>
            <a:ext cx="2255838" cy="1505372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25" name="Прямоугольник 524"/>
          <p:cNvSpPr/>
          <p:nvPr/>
        </p:nvSpPr>
        <p:spPr>
          <a:xfrm>
            <a:off x="8191500" y="6346825"/>
            <a:ext cx="13081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526" name="Полилиния 525"/>
          <p:cNvSpPr/>
          <p:nvPr/>
        </p:nvSpPr>
        <p:spPr>
          <a:xfrm>
            <a:off x="9670130" y="5811098"/>
            <a:ext cx="1675765" cy="1514262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27" name="Прямоугольник 526"/>
          <p:cNvSpPr/>
          <p:nvPr/>
        </p:nvSpPr>
        <p:spPr>
          <a:xfrm>
            <a:off x="9839325" y="6173788"/>
            <a:ext cx="1123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528" name="Прямоугольник 527"/>
          <p:cNvSpPr/>
          <p:nvPr/>
        </p:nvSpPr>
        <p:spPr>
          <a:xfrm>
            <a:off x="6550025" y="5980113"/>
            <a:ext cx="13858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529" name="Полилиния 528"/>
          <p:cNvSpPr/>
          <p:nvPr/>
        </p:nvSpPr>
        <p:spPr>
          <a:xfrm>
            <a:off x="3182622" y="5695526"/>
            <a:ext cx="1615758" cy="1935058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0" name="Полилиния 529"/>
          <p:cNvSpPr/>
          <p:nvPr/>
        </p:nvSpPr>
        <p:spPr>
          <a:xfrm>
            <a:off x="9525667" y="3701245"/>
            <a:ext cx="1569085" cy="159427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1" name="Полилиния 530"/>
          <p:cNvSpPr/>
          <p:nvPr/>
        </p:nvSpPr>
        <p:spPr>
          <a:xfrm>
            <a:off x="9956800" y="4936915"/>
            <a:ext cx="1617980" cy="1185332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2" name="Полилиния 531"/>
          <p:cNvSpPr/>
          <p:nvPr/>
        </p:nvSpPr>
        <p:spPr>
          <a:xfrm>
            <a:off x="10319100" y="6857191"/>
            <a:ext cx="1000125" cy="930488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3" name="Полилиния 532"/>
          <p:cNvSpPr/>
          <p:nvPr/>
        </p:nvSpPr>
        <p:spPr>
          <a:xfrm>
            <a:off x="428975" y="6646758"/>
            <a:ext cx="1462405" cy="1158662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4" name="Полилиния 533"/>
          <p:cNvSpPr/>
          <p:nvPr/>
        </p:nvSpPr>
        <p:spPr>
          <a:xfrm>
            <a:off x="3187067" y="2474412"/>
            <a:ext cx="1580198" cy="1772072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5" name="Прямоугольник 534"/>
          <p:cNvSpPr/>
          <p:nvPr/>
        </p:nvSpPr>
        <p:spPr>
          <a:xfrm>
            <a:off x="10952163" y="397033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536" name="Прямоугольник 535"/>
          <p:cNvSpPr/>
          <p:nvPr/>
        </p:nvSpPr>
        <p:spPr>
          <a:xfrm>
            <a:off x="9812338" y="4194175"/>
            <a:ext cx="1139825" cy="21431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537" name="Прямоугольник 536"/>
          <p:cNvSpPr/>
          <p:nvPr/>
        </p:nvSpPr>
        <p:spPr>
          <a:xfrm>
            <a:off x="10290175" y="5111750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538" name="Прямоугольник 537"/>
          <p:cNvSpPr/>
          <p:nvPr/>
        </p:nvSpPr>
        <p:spPr>
          <a:xfrm>
            <a:off x="10480675" y="7123113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539" name="Прямоугольник 538"/>
          <p:cNvSpPr/>
          <p:nvPr/>
        </p:nvSpPr>
        <p:spPr>
          <a:xfrm>
            <a:off x="3689350" y="6108700"/>
            <a:ext cx="827088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540" name="Полилиния 539"/>
          <p:cNvSpPr/>
          <p:nvPr/>
        </p:nvSpPr>
        <p:spPr>
          <a:xfrm>
            <a:off x="5349558" y="6714914"/>
            <a:ext cx="1706880" cy="1585384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1" name="Полилиния 540"/>
          <p:cNvSpPr/>
          <p:nvPr/>
        </p:nvSpPr>
        <p:spPr>
          <a:xfrm rot="21340596">
            <a:off x="2095820" y="5985934"/>
            <a:ext cx="1353502" cy="1532044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2" name="Полилиния 541"/>
          <p:cNvSpPr/>
          <p:nvPr/>
        </p:nvSpPr>
        <p:spPr>
          <a:xfrm>
            <a:off x="4369435" y="6231929"/>
            <a:ext cx="1155700" cy="1594272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3" name="Прямоугольник 542"/>
          <p:cNvSpPr/>
          <p:nvPr/>
        </p:nvSpPr>
        <p:spPr>
          <a:xfrm>
            <a:off x="4457700" y="6488113"/>
            <a:ext cx="15160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544" name="Полилиния 543"/>
          <p:cNvSpPr/>
          <p:nvPr/>
        </p:nvSpPr>
        <p:spPr>
          <a:xfrm>
            <a:off x="6869780" y="6543042"/>
            <a:ext cx="1480185" cy="1105324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5" name="Полилиния 544"/>
          <p:cNvSpPr/>
          <p:nvPr/>
        </p:nvSpPr>
        <p:spPr>
          <a:xfrm>
            <a:off x="8007670" y="6871972"/>
            <a:ext cx="1735772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6" name="Полилиния 545"/>
          <p:cNvSpPr/>
          <p:nvPr/>
        </p:nvSpPr>
        <p:spPr>
          <a:xfrm>
            <a:off x="9341168" y="6919425"/>
            <a:ext cx="1173480" cy="1487592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7" name="Прямоугольник 546"/>
          <p:cNvSpPr/>
          <p:nvPr/>
        </p:nvSpPr>
        <p:spPr>
          <a:xfrm>
            <a:off x="9523413" y="7345363"/>
            <a:ext cx="9604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548" name="Полилиния 547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9" name="Прямоугольник 548"/>
          <p:cNvSpPr/>
          <p:nvPr/>
        </p:nvSpPr>
        <p:spPr>
          <a:xfrm>
            <a:off x="3082925" y="3094038"/>
            <a:ext cx="12493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550" name="Полилиния 549"/>
          <p:cNvSpPr/>
          <p:nvPr/>
        </p:nvSpPr>
        <p:spPr>
          <a:xfrm rot="21436068">
            <a:off x="1769110" y="5162126"/>
            <a:ext cx="1422400" cy="1010498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51" name="Прямоугольник 550"/>
          <p:cNvSpPr/>
          <p:nvPr/>
        </p:nvSpPr>
        <p:spPr>
          <a:xfrm>
            <a:off x="2266950" y="53943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552" name="Полилиния 551"/>
          <p:cNvSpPr/>
          <p:nvPr/>
        </p:nvSpPr>
        <p:spPr>
          <a:xfrm>
            <a:off x="1324642" y="5793318"/>
            <a:ext cx="1409065" cy="1437216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53" name="Прямоугольник 552"/>
          <p:cNvSpPr/>
          <p:nvPr/>
        </p:nvSpPr>
        <p:spPr>
          <a:xfrm>
            <a:off x="1466850" y="60674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554" name="Полилиния 553"/>
          <p:cNvSpPr/>
          <p:nvPr/>
        </p:nvSpPr>
        <p:spPr>
          <a:xfrm>
            <a:off x="3433765" y="4299799"/>
            <a:ext cx="1629092" cy="1469812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55" name="Прямоугольник 554"/>
          <p:cNvSpPr/>
          <p:nvPr/>
        </p:nvSpPr>
        <p:spPr>
          <a:xfrm>
            <a:off x="3744913" y="4737100"/>
            <a:ext cx="8270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556" name="Полилиния 555"/>
          <p:cNvSpPr/>
          <p:nvPr/>
        </p:nvSpPr>
        <p:spPr>
          <a:xfrm>
            <a:off x="3184269" y="3793935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97" tIns="45608" rIns="91197" bIns="45608" anchor="ctr"/>
          <a:lstStyle/>
          <a:p>
            <a:pPr algn="ctr" defTabSz="912519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57" name="Прямоугольник 556"/>
          <p:cNvSpPr/>
          <p:nvPr/>
        </p:nvSpPr>
        <p:spPr>
          <a:xfrm>
            <a:off x="3300413" y="3765550"/>
            <a:ext cx="7715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558" name="Прямоугольник 557"/>
          <p:cNvSpPr/>
          <p:nvPr/>
        </p:nvSpPr>
        <p:spPr>
          <a:xfrm>
            <a:off x="509588" y="6886575"/>
            <a:ext cx="163036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559" name="Полилиния 558"/>
          <p:cNvSpPr/>
          <p:nvPr/>
        </p:nvSpPr>
        <p:spPr>
          <a:xfrm>
            <a:off x="4953955" y="1671322"/>
            <a:ext cx="1175702" cy="1256452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60" name="Прямоугольник 559"/>
          <p:cNvSpPr/>
          <p:nvPr/>
        </p:nvSpPr>
        <p:spPr>
          <a:xfrm>
            <a:off x="5162550" y="2089150"/>
            <a:ext cx="8731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561" name="Прямоугольник 560"/>
          <p:cNvSpPr/>
          <p:nvPr/>
        </p:nvSpPr>
        <p:spPr>
          <a:xfrm>
            <a:off x="7085013" y="6915150"/>
            <a:ext cx="11509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562" name="Прямоугольник 561"/>
          <p:cNvSpPr/>
          <p:nvPr/>
        </p:nvSpPr>
        <p:spPr>
          <a:xfrm>
            <a:off x="7369175" y="4737100"/>
            <a:ext cx="14255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563" name="Прямоугольник 562"/>
          <p:cNvSpPr/>
          <p:nvPr/>
        </p:nvSpPr>
        <p:spPr>
          <a:xfrm>
            <a:off x="3621088" y="248285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564" name="Прямоугольник 563"/>
          <p:cNvSpPr/>
          <p:nvPr/>
        </p:nvSpPr>
        <p:spPr>
          <a:xfrm>
            <a:off x="679450" y="4960938"/>
            <a:ext cx="17922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565" name="Прямоугольник 564"/>
          <p:cNvSpPr/>
          <p:nvPr/>
        </p:nvSpPr>
        <p:spPr>
          <a:xfrm>
            <a:off x="8847138" y="3916363"/>
            <a:ext cx="19192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566" name="Прямоугольник 565"/>
          <p:cNvSpPr/>
          <p:nvPr/>
        </p:nvSpPr>
        <p:spPr>
          <a:xfrm>
            <a:off x="2778125" y="4432300"/>
            <a:ext cx="1468438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567" name="Прямоугольник 566"/>
          <p:cNvSpPr/>
          <p:nvPr/>
        </p:nvSpPr>
        <p:spPr>
          <a:xfrm>
            <a:off x="5349875" y="7200900"/>
            <a:ext cx="9604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568" name="Прямоугольник 567"/>
          <p:cNvSpPr/>
          <p:nvPr/>
        </p:nvSpPr>
        <p:spPr>
          <a:xfrm>
            <a:off x="8156575" y="7288213"/>
            <a:ext cx="1306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569" name="Прямоугольник 568"/>
          <p:cNvSpPr/>
          <p:nvPr/>
        </p:nvSpPr>
        <p:spPr>
          <a:xfrm>
            <a:off x="4551363" y="2682875"/>
            <a:ext cx="6334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570" name="Прямоугольник 569"/>
          <p:cNvSpPr/>
          <p:nvPr/>
        </p:nvSpPr>
        <p:spPr>
          <a:xfrm>
            <a:off x="3000375" y="5697538"/>
            <a:ext cx="1646238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571" name="Прямоугольник 570"/>
          <p:cNvSpPr/>
          <p:nvPr/>
        </p:nvSpPr>
        <p:spPr>
          <a:xfrm>
            <a:off x="2590800" y="6256338"/>
            <a:ext cx="8112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572" name="Прямоугольник 571"/>
          <p:cNvSpPr/>
          <p:nvPr/>
        </p:nvSpPr>
        <p:spPr>
          <a:xfrm>
            <a:off x="10439400" y="8167688"/>
            <a:ext cx="6715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912519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573" name="Овал 572"/>
          <p:cNvSpPr>
            <a:spLocks noChangeAspect="1"/>
          </p:cNvSpPr>
          <p:nvPr/>
        </p:nvSpPr>
        <p:spPr>
          <a:xfrm>
            <a:off x="10091747" y="6347020"/>
            <a:ext cx="416681" cy="40263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74" name="Овал 573"/>
          <p:cNvSpPr>
            <a:spLocks noChangeAspect="1"/>
          </p:cNvSpPr>
          <p:nvPr/>
        </p:nvSpPr>
        <p:spPr>
          <a:xfrm>
            <a:off x="6229703" y="6803628"/>
            <a:ext cx="412037" cy="42249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75" name="Овал 574"/>
          <p:cNvSpPr>
            <a:spLocks noChangeAspect="1"/>
          </p:cNvSpPr>
          <p:nvPr/>
        </p:nvSpPr>
        <p:spPr>
          <a:xfrm>
            <a:off x="4953691" y="5593832"/>
            <a:ext cx="444765" cy="47287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76" name="Овал 575"/>
          <p:cNvSpPr>
            <a:spLocks noChangeAspect="1"/>
          </p:cNvSpPr>
          <p:nvPr/>
        </p:nvSpPr>
        <p:spPr>
          <a:xfrm>
            <a:off x="5574317" y="4707342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577" name="Овал 576"/>
          <p:cNvSpPr>
            <a:spLocks noChangeAspect="1"/>
          </p:cNvSpPr>
          <p:nvPr/>
        </p:nvSpPr>
        <p:spPr>
          <a:xfrm>
            <a:off x="6251262" y="3015401"/>
            <a:ext cx="437847" cy="39190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578" name="Овал 577"/>
          <p:cNvSpPr>
            <a:spLocks noChangeAspect="1"/>
          </p:cNvSpPr>
          <p:nvPr/>
        </p:nvSpPr>
        <p:spPr>
          <a:xfrm>
            <a:off x="6048206" y="5382686"/>
            <a:ext cx="437847" cy="37818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579" name="Овал 578"/>
          <p:cNvSpPr>
            <a:spLocks noChangeAspect="1"/>
          </p:cNvSpPr>
          <p:nvPr/>
        </p:nvSpPr>
        <p:spPr>
          <a:xfrm>
            <a:off x="2406614" y="3771019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580" name="Овал 579"/>
          <p:cNvSpPr>
            <a:spLocks noChangeAspect="1"/>
          </p:cNvSpPr>
          <p:nvPr/>
        </p:nvSpPr>
        <p:spPr>
          <a:xfrm>
            <a:off x="3078163" y="3937165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581" name="Овал 580"/>
          <p:cNvSpPr>
            <a:spLocks noChangeAspect="1"/>
          </p:cNvSpPr>
          <p:nvPr/>
        </p:nvSpPr>
        <p:spPr>
          <a:xfrm>
            <a:off x="2911475" y="4652984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582" name="Овал 581"/>
          <p:cNvSpPr>
            <a:spLocks noChangeAspect="1"/>
          </p:cNvSpPr>
          <p:nvPr/>
        </p:nvSpPr>
        <p:spPr>
          <a:xfrm>
            <a:off x="4084955" y="5049289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583" name="Овал 582"/>
          <p:cNvSpPr>
            <a:spLocks noChangeAspect="1"/>
          </p:cNvSpPr>
          <p:nvPr/>
        </p:nvSpPr>
        <p:spPr>
          <a:xfrm>
            <a:off x="3904925" y="6310539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584" name="Овал 583"/>
          <p:cNvSpPr>
            <a:spLocks noChangeAspect="1"/>
          </p:cNvSpPr>
          <p:nvPr/>
        </p:nvSpPr>
        <p:spPr>
          <a:xfrm>
            <a:off x="3348181" y="5875835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5" name="Овал 584"/>
          <p:cNvSpPr>
            <a:spLocks noChangeAspect="1"/>
          </p:cNvSpPr>
          <p:nvPr/>
        </p:nvSpPr>
        <p:spPr>
          <a:xfrm>
            <a:off x="2853350" y="6446766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6" name="Овал 585"/>
          <p:cNvSpPr>
            <a:spLocks noChangeAspect="1"/>
          </p:cNvSpPr>
          <p:nvPr/>
        </p:nvSpPr>
        <p:spPr>
          <a:xfrm>
            <a:off x="8482142" y="3671580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7" name="Овал 586"/>
          <p:cNvSpPr>
            <a:spLocks noChangeAspect="1"/>
          </p:cNvSpPr>
          <p:nvPr/>
        </p:nvSpPr>
        <p:spPr>
          <a:xfrm>
            <a:off x="9829890" y="2275843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588" name="Овал 587"/>
          <p:cNvSpPr>
            <a:spLocks noChangeAspect="1"/>
          </p:cNvSpPr>
          <p:nvPr/>
        </p:nvSpPr>
        <p:spPr>
          <a:xfrm>
            <a:off x="9812370" y="7636025"/>
            <a:ext cx="416681" cy="40263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589" name="Овал 588"/>
          <p:cNvSpPr>
            <a:spLocks noChangeAspect="1"/>
          </p:cNvSpPr>
          <p:nvPr/>
        </p:nvSpPr>
        <p:spPr>
          <a:xfrm>
            <a:off x="10206266" y="4507968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590" name="Овал 589"/>
          <p:cNvSpPr>
            <a:spLocks noChangeAspect="1"/>
          </p:cNvSpPr>
          <p:nvPr/>
        </p:nvSpPr>
        <p:spPr>
          <a:xfrm>
            <a:off x="8973331" y="4168020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591" name="Овал 590"/>
          <p:cNvSpPr>
            <a:spLocks noChangeAspect="1"/>
          </p:cNvSpPr>
          <p:nvPr/>
        </p:nvSpPr>
        <p:spPr>
          <a:xfrm>
            <a:off x="9512286" y="4239140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592" name="Овал 591"/>
          <p:cNvSpPr>
            <a:spLocks noChangeAspect="1"/>
          </p:cNvSpPr>
          <p:nvPr/>
        </p:nvSpPr>
        <p:spPr>
          <a:xfrm>
            <a:off x="8525006" y="4354489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593" name="Овал 592"/>
          <p:cNvSpPr>
            <a:spLocks noChangeAspect="1"/>
          </p:cNvSpPr>
          <p:nvPr/>
        </p:nvSpPr>
        <p:spPr>
          <a:xfrm>
            <a:off x="6931963" y="4396195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594" name="Овал 593"/>
          <p:cNvSpPr>
            <a:spLocks noChangeAspect="1"/>
          </p:cNvSpPr>
          <p:nvPr/>
        </p:nvSpPr>
        <p:spPr>
          <a:xfrm>
            <a:off x="3604888" y="5012333"/>
            <a:ext cx="437847" cy="439113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595" name="Овал 594"/>
          <p:cNvSpPr>
            <a:spLocks noChangeAspect="1"/>
          </p:cNvSpPr>
          <p:nvPr/>
        </p:nvSpPr>
        <p:spPr>
          <a:xfrm>
            <a:off x="7719855" y="3920500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596" name="Овал 595"/>
          <p:cNvSpPr>
            <a:spLocks noChangeAspect="1"/>
          </p:cNvSpPr>
          <p:nvPr/>
        </p:nvSpPr>
        <p:spPr>
          <a:xfrm>
            <a:off x="7605395" y="4968120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22780" name="Прямоугольник 599"/>
          <p:cNvSpPr>
            <a:spLocks noChangeArrowheads="1"/>
          </p:cNvSpPr>
          <p:nvPr/>
        </p:nvSpPr>
        <p:spPr bwMode="auto">
          <a:xfrm>
            <a:off x="2844800" y="1169988"/>
            <a:ext cx="9450388" cy="708025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13" tIns="45569" rIns="91113" bIns="45569">
            <a:spAutoFit/>
          </a:bodyPr>
          <a:lstStyle/>
          <a:p>
            <a:pPr algn="ctr"/>
            <a:r>
              <a:rPr lang="ru-RU" sz="2000" b="1">
                <a:solidFill>
                  <a:srgbClr val="000000"/>
                </a:solidFill>
              </a:rPr>
              <a:t>На учет взято </a:t>
            </a:r>
            <a:r>
              <a:rPr lang="ru-RU" sz="2000" b="1">
                <a:solidFill>
                  <a:srgbClr val="FF0000"/>
                </a:solidFill>
              </a:rPr>
              <a:t>101</a:t>
            </a:r>
            <a:r>
              <a:rPr lang="ru-RU" sz="2000" b="1">
                <a:solidFill>
                  <a:srgbClr val="000000"/>
                </a:solidFill>
              </a:rPr>
              <a:t> место массового выхода людей на лед и </a:t>
            </a:r>
            <a:r>
              <a:rPr lang="ru-RU" sz="2000" b="1">
                <a:solidFill>
                  <a:srgbClr val="FF0000"/>
                </a:solidFill>
              </a:rPr>
              <a:t>5</a:t>
            </a:r>
            <a:r>
              <a:rPr lang="ru-RU" sz="2000" b="1">
                <a:solidFill>
                  <a:srgbClr val="000000"/>
                </a:solidFill>
              </a:rPr>
              <a:t> участков </a:t>
            </a:r>
          </a:p>
          <a:p>
            <a:pPr algn="ctr"/>
            <a:r>
              <a:rPr lang="ru-RU" sz="2000" b="1">
                <a:solidFill>
                  <a:srgbClr val="000000"/>
                </a:solidFill>
              </a:rPr>
              <a:t>возможного отрыва льдин с рыбаками</a:t>
            </a:r>
          </a:p>
        </p:txBody>
      </p:sp>
      <p:sp>
        <p:nvSpPr>
          <p:cNvPr id="22781" name="Заголовок 1"/>
          <p:cNvSpPr txBox="1">
            <a:spLocks/>
          </p:cNvSpPr>
          <p:nvPr/>
        </p:nvSpPr>
        <p:spPr bwMode="auto">
          <a:xfrm>
            <a:off x="3175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</a:t>
            </a:r>
            <a:r>
              <a:rPr lang="ru-RU" sz="2000" b="1">
                <a:solidFill>
                  <a:srgbClr val="000000"/>
                </a:solidFill>
                <a:cs typeface="Times New Roman" pitchFamily="18" charset="0"/>
              </a:rPr>
              <a:t>МЕСТА МАССОВОГО ВЫХОДА ЛЮДЕЙ НА ВОДУ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2000" b="1">
                <a:solidFill>
                  <a:srgbClr val="000000"/>
                </a:solidFill>
                <a:cs typeface="Times New Roman" pitchFamily="18" charset="0"/>
              </a:rPr>
              <a:t> И УЧАСТКИ ВОЗМОЖНОГО ОТРЫВА ЛЬДИН</a:t>
            </a: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)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22782" name="Группа 234"/>
          <p:cNvGrpSpPr>
            <a:grpSpLocks/>
          </p:cNvGrpSpPr>
          <p:nvPr/>
        </p:nvGrpSpPr>
        <p:grpSpPr bwMode="auto">
          <a:xfrm>
            <a:off x="388938" y="7837488"/>
            <a:ext cx="6042025" cy="1419225"/>
            <a:chOff x="793779" y="8233439"/>
            <a:chExt cx="4921221" cy="1361801"/>
          </a:xfrm>
        </p:grpSpPr>
        <p:sp>
          <p:nvSpPr>
            <p:cNvPr id="120" name="Прямоугольник 119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2801" name="Text Box 144"/>
            <p:cNvSpPr txBox="1">
              <a:spLocks noChangeArrowheads="1"/>
            </p:cNvSpPr>
            <p:nvPr/>
          </p:nvSpPr>
          <p:spPr bwMode="auto">
            <a:xfrm>
              <a:off x="1729480" y="8244248"/>
              <a:ext cx="2972870" cy="28464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2783" name="Прямоугольник 237"/>
          <p:cNvSpPr>
            <a:spLocks noChangeArrowheads="1"/>
          </p:cNvSpPr>
          <p:nvPr/>
        </p:nvSpPr>
        <p:spPr bwMode="auto">
          <a:xfrm>
            <a:off x="1160463" y="8305800"/>
            <a:ext cx="523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Количество выхода людей на лед в районе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447485" y="8167917"/>
            <a:ext cx="437847" cy="44539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447485" y="8789595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790" name="Прямоугольник 237"/>
          <p:cNvSpPr>
            <a:spLocks noChangeArrowheads="1"/>
          </p:cNvSpPr>
          <p:nvPr/>
        </p:nvSpPr>
        <p:spPr bwMode="auto">
          <a:xfrm>
            <a:off x="1168400" y="8836025"/>
            <a:ext cx="523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Количество участков возможного отрыва льдин</a:t>
            </a:r>
          </a:p>
        </p:txBody>
      </p:sp>
      <p:grpSp>
        <p:nvGrpSpPr>
          <p:cNvPr id="22791" name="Группа 269"/>
          <p:cNvGrpSpPr>
            <a:grpSpLocks/>
          </p:cNvGrpSpPr>
          <p:nvPr/>
        </p:nvGrpSpPr>
        <p:grpSpPr bwMode="auto">
          <a:xfrm>
            <a:off x="449263" y="1143000"/>
            <a:ext cx="2141537" cy="2171700"/>
            <a:chOff x="793774" y="7592968"/>
            <a:chExt cx="5102795" cy="2002272"/>
          </a:xfrm>
        </p:grpSpPr>
        <p:sp>
          <p:nvSpPr>
            <p:cNvPr id="136" name="Прямоугольник 135"/>
            <p:cNvSpPr/>
            <p:nvPr/>
          </p:nvSpPr>
          <p:spPr>
            <a:xfrm>
              <a:off x="793774" y="7600287"/>
              <a:ext cx="4921228" cy="199495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2799" name="Text Box 144"/>
            <p:cNvSpPr txBox="1">
              <a:spLocks noChangeArrowheads="1"/>
            </p:cNvSpPr>
            <p:nvPr/>
          </p:nvSpPr>
          <p:spPr bwMode="auto">
            <a:xfrm>
              <a:off x="793774" y="7592968"/>
              <a:ext cx="5102795" cy="82684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количеству мест выхода людей на лед</a:t>
              </a:r>
            </a:p>
          </p:txBody>
        </p:sp>
      </p:grp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585788" y="2514600"/>
            <a:ext cx="274637" cy="28892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950913" y="25781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585788" y="2898775"/>
            <a:ext cx="274637" cy="290513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50913" y="29718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585788" y="2047875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3" name="Прямоугольник 142"/>
          <p:cNvSpPr/>
          <p:nvPr/>
        </p:nvSpPr>
        <p:spPr>
          <a:xfrm>
            <a:off x="950913" y="21383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5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5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5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5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5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5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5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5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5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5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5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5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5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5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5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5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5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5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5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5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5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558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ПРОИСШЕСТВИЙ НА ВОДНЫХ ОБЪЕКТАХ ЗА 2016-2020 гг.)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355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78" y="4323973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2" y="483283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4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0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7" y="3474059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12" y="4906255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89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82" y="4065743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1" y="3735235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75" y="2054225"/>
            <a:ext cx="8223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0" y="2800350"/>
            <a:ext cx="7477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00" y="3219450"/>
            <a:ext cx="11398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25" y="3429000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0" y="5194300"/>
            <a:ext cx="6715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0" y="6551613"/>
            <a:ext cx="958850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3" y="5011559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896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75" y="5181600"/>
            <a:ext cx="9636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3" y="4967288"/>
            <a:ext cx="13446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1" y="3623843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13" y="4135438"/>
            <a:ext cx="9890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08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0" y="6232525"/>
            <a:ext cx="1179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2" y="5907716"/>
            <a:ext cx="1609832" cy="1417016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5" y="6200775"/>
            <a:ext cx="11255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00" y="6249988"/>
            <a:ext cx="13890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29" y="4936761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12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3" y="3962400"/>
            <a:ext cx="11398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0" y="4356100"/>
            <a:ext cx="11414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5" y="524351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5" y="6005513"/>
            <a:ext cx="6461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2" y="6719129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5" y="6230435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88" y="6486525"/>
            <a:ext cx="15144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0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78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25" y="3086100"/>
            <a:ext cx="124777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625600" y="56102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34" y="5792940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38"/>
            <a:ext cx="8270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60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69" y="3793896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8" y="3581400"/>
            <a:ext cx="65246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57" y="1672048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13" y="6719888"/>
            <a:ext cx="955675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34250" y="4799013"/>
            <a:ext cx="1200150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25" y="8123238"/>
            <a:ext cx="103346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8538" y="2146300"/>
            <a:ext cx="1006475" cy="4318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63" y="4905375"/>
            <a:ext cx="15525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63" y="309880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758238" y="4059238"/>
            <a:ext cx="16367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38" y="4332288"/>
            <a:ext cx="16351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00" y="7835900"/>
            <a:ext cx="671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161338" y="7204075"/>
            <a:ext cx="10985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63" y="2747963"/>
            <a:ext cx="6350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25" y="5294313"/>
            <a:ext cx="1265238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3724" name="Группа 234"/>
          <p:cNvGrpSpPr>
            <a:grpSpLocks/>
          </p:cNvGrpSpPr>
          <p:nvPr/>
        </p:nvGrpSpPr>
        <p:grpSpPr bwMode="auto">
          <a:xfrm>
            <a:off x="388938" y="8305800"/>
            <a:ext cx="6042025" cy="950913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3824" name="Text Box 144"/>
            <p:cNvSpPr txBox="1">
              <a:spLocks noChangeArrowheads="1"/>
            </p:cNvSpPr>
            <p:nvPr/>
          </p:nvSpPr>
          <p:spPr bwMode="auto">
            <a:xfrm>
              <a:off x="1729480" y="8418864"/>
              <a:ext cx="2972870" cy="42482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3725" name="Прямоугольник 237"/>
          <p:cNvSpPr>
            <a:spLocks noChangeArrowheads="1"/>
          </p:cNvSpPr>
          <p:nvPr/>
        </p:nvSpPr>
        <p:spPr bwMode="auto">
          <a:xfrm>
            <a:off x="1160463" y="8561388"/>
            <a:ext cx="52324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происшествий на воде в 2016-2020 гг. по муниципальным районам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07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0" y="6261100"/>
            <a:ext cx="698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0" y="4125913"/>
            <a:ext cx="960438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grpSp>
        <p:nvGrpSpPr>
          <p:cNvPr id="23731" name="Группа 1"/>
          <p:cNvGrpSpPr>
            <a:grpSpLocks/>
          </p:cNvGrpSpPr>
          <p:nvPr/>
        </p:nvGrpSpPr>
        <p:grpSpPr bwMode="auto">
          <a:xfrm>
            <a:off x="509588" y="1219200"/>
            <a:ext cx="2201862" cy="2171700"/>
            <a:chOff x="509588" y="1219200"/>
            <a:chExt cx="2202391" cy="2172188"/>
          </a:xfrm>
        </p:grpSpPr>
        <p:grpSp>
          <p:nvGrpSpPr>
            <p:cNvPr id="23814" name="Группа 269"/>
            <p:cNvGrpSpPr>
              <a:grpSpLocks/>
            </p:cNvGrpSpPr>
            <p:nvPr/>
          </p:nvGrpSpPr>
          <p:grpSpPr bwMode="auto">
            <a:xfrm>
              <a:off x="509588" y="1219200"/>
              <a:ext cx="2202391" cy="2172188"/>
              <a:chOff x="793774" y="7592968"/>
              <a:chExt cx="5247789" cy="2002272"/>
            </a:xfrm>
          </p:grpSpPr>
          <p:sp>
            <p:nvSpPr>
              <p:cNvPr id="271" name="Прямоугольник 270"/>
              <p:cNvSpPr/>
              <p:nvPr/>
            </p:nvSpPr>
            <p:spPr>
              <a:xfrm>
                <a:off x="793774" y="7600287"/>
                <a:ext cx="4922403" cy="1994953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23822" name="Text Box 144"/>
              <p:cNvSpPr txBox="1">
                <a:spLocks noChangeArrowheads="1"/>
              </p:cNvSpPr>
              <p:nvPr/>
            </p:nvSpPr>
            <p:spPr bwMode="auto">
              <a:xfrm>
                <a:off x="793774" y="7592968"/>
                <a:ext cx="5247789" cy="1103512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Показатели уровня опасности по отношению к возникшим  происшествиям</a:t>
                </a:r>
              </a:p>
              <a:p>
                <a:pPr algn="ctr" eaLnBrk="1" hangingPunct="1">
                  <a:spcBef>
                    <a:spcPct val="50000"/>
                  </a:spcBef>
                </a:pPr>
                <a:endParaRPr lang="ru-RU" altLang="ru-RU" b="1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273" name="Прямоугольник 272"/>
            <p:cNvSpPr>
              <a:spLocks noChangeAspect="1"/>
            </p:cNvSpPr>
            <p:nvPr/>
          </p:nvSpPr>
          <p:spPr>
            <a:xfrm>
              <a:off x="646146" y="2591108"/>
              <a:ext cx="274703" cy="288990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>
            <a:xfrm>
              <a:off x="1011359" y="2654622"/>
              <a:ext cx="1122632" cy="1730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Средний  уровень</a:t>
              </a:r>
            </a:p>
          </p:txBody>
        </p:sp>
        <p:sp>
          <p:nvSpPr>
            <p:cNvPr id="406" name="Прямоугольник 405"/>
            <p:cNvSpPr>
              <a:spLocks noChangeAspect="1"/>
            </p:cNvSpPr>
            <p:nvPr/>
          </p:nvSpPr>
          <p:spPr>
            <a:xfrm>
              <a:off x="646146" y="2975370"/>
              <a:ext cx="274703" cy="290578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7" name="Прямоугольник 406"/>
            <p:cNvSpPr/>
            <p:nvPr/>
          </p:nvSpPr>
          <p:spPr>
            <a:xfrm>
              <a:off x="1011359" y="3048411"/>
              <a:ext cx="1122632" cy="1730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Низкий уровень</a:t>
              </a:r>
            </a:p>
          </p:txBody>
        </p:sp>
        <p:sp>
          <p:nvSpPr>
            <p:cNvPr id="291" name="Прямоугольник 290"/>
            <p:cNvSpPr>
              <a:spLocks noChangeAspect="1"/>
            </p:cNvSpPr>
            <p:nvPr/>
          </p:nvSpPr>
          <p:spPr>
            <a:xfrm>
              <a:off x="646146" y="2124278"/>
              <a:ext cx="274703" cy="290578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212" tIns="45615" rIns="91212" bIns="45615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2" name="Прямоугольник 291"/>
            <p:cNvSpPr/>
            <p:nvPr/>
          </p:nvSpPr>
          <p:spPr>
            <a:xfrm>
              <a:off x="1011359" y="2214787"/>
              <a:ext cx="1122632" cy="173076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 defTabSz="911736"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Высокий  уровень</a:t>
              </a:r>
            </a:p>
          </p:txBody>
        </p:sp>
      </p:grpSp>
      <p:sp>
        <p:nvSpPr>
          <p:cNvPr id="140" name="Прямоугольник 139"/>
          <p:cNvSpPr/>
          <p:nvPr/>
        </p:nvSpPr>
        <p:spPr>
          <a:xfrm>
            <a:off x="3746500" y="4737100"/>
            <a:ext cx="825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5" y="5541963"/>
            <a:ext cx="10033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75" y="3898900"/>
            <a:ext cx="9112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0" y="3657600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3" y="1981200"/>
            <a:ext cx="747712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0" y="7404100"/>
            <a:ext cx="10985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5" y="7016750"/>
            <a:ext cx="10985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9743831" y="2433641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09" name="Овал 108"/>
          <p:cNvSpPr>
            <a:spLocks noChangeAspect="1"/>
          </p:cNvSpPr>
          <p:nvPr/>
        </p:nvSpPr>
        <p:spPr>
          <a:xfrm>
            <a:off x="6218528" y="6823714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0" name="Овал 109"/>
          <p:cNvSpPr>
            <a:spLocks noChangeAspect="1"/>
          </p:cNvSpPr>
          <p:nvPr/>
        </p:nvSpPr>
        <p:spPr>
          <a:xfrm>
            <a:off x="11309609" y="4251894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5083181" y="578896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8770435" y="6500302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4721404" y="3016022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9781162" y="7676514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2711984" y="457480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8115876" y="3733951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26856" y="3745105"/>
            <a:ext cx="436460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1485399" y="5153256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3274052" y="559868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3878636" y="5016729"/>
            <a:ext cx="457715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>
            <a:off x="6725911" y="4360013"/>
            <a:ext cx="470450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8922836" y="346587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0143622" y="457245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5528756" y="456733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5568502" y="7391597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7468348" y="5053229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6074070" y="552716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>
            <a:off x="7222133" y="6948262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2661618" y="6687613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>
            <a:off x="3614273" y="628977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3367658" y="3897229"/>
            <a:ext cx="40905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>
            <a:off x="8991604" y="4343859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582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ПРОИСШЕСТВИЙ НА ВОДНЫХ ОБЪЕКТАХ ЗА 2020-2021 гг.)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458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78" y="4323973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2" y="483283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4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0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7" y="3474059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12" y="4906255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89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82" y="4065743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1" y="3735235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75" y="2054225"/>
            <a:ext cx="8223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0" y="2800350"/>
            <a:ext cx="7477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689975" y="3429000"/>
            <a:ext cx="11398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25" y="3429000"/>
            <a:ext cx="124777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0" y="5202238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0" y="6551613"/>
            <a:ext cx="958850" cy="21431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3" y="5011559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896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75" y="5181600"/>
            <a:ext cx="9636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73638" y="4657725"/>
            <a:ext cx="13446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1" y="3623843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13" y="4135438"/>
            <a:ext cx="9890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08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0" y="6232525"/>
            <a:ext cx="11795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2" y="5907716"/>
            <a:ext cx="1609832" cy="1417016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5" y="6467475"/>
            <a:ext cx="11255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48438" y="5980113"/>
            <a:ext cx="138906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29" y="4936761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12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3" y="3962400"/>
            <a:ext cx="11398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0" y="4194175"/>
            <a:ext cx="11414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5" y="524351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5" y="6005513"/>
            <a:ext cx="6461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2" y="6719129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5" y="6230435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88" y="6486525"/>
            <a:ext cx="15144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0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78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25" y="3094038"/>
            <a:ext cx="12477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2220913" y="5595938"/>
            <a:ext cx="8270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34" y="5792940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38"/>
            <a:ext cx="8270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60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69" y="3793896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538538" y="3579813"/>
            <a:ext cx="652462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57" y="1672048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89788" y="6919913"/>
            <a:ext cx="95567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400" y="4772025"/>
            <a:ext cx="12001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25" y="8123238"/>
            <a:ext cx="103346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621088" y="248285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355725" y="5013325"/>
            <a:ext cx="11588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</a:t>
            </a:r>
          </a:p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316538" y="326390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534400" y="3932238"/>
            <a:ext cx="16367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38" y="4332288"/>
            <a:ext cx="16351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00" y="7835900"/>
            <a:ext cx="6715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318500" y="7251700"/>
            <a:ext cx="10985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63" y="2747963"/>
            <a:ext cx="6350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25" y="5294313"/>
            <a:ext cx="1265238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4748" name="Группа 234"/>
          <p:cNvGrpSpPr>
            <a:grpSpLocks/>
          </p:cNvGrpSpPr>
          <p:nvPr/>
        </p:nvGrpSpPr>
        <p:grpSpPr bwMode="auto">
          <a:xfrm>
            <a:off x="388938" y="8169275"/>
            <a:ext cx="5842000" cy="1087438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4783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4749" name="Прямоугольник 237"/>
          <p:cNvSpPr>
            <a:spLocks noChangeArrowheads="1"/>
          </p:cNvSpPr>
          <p:nvPr/>
        </p:nvSpPr>
        <p:spPr bwMode="auto">
          <a:xfrm>
            <a:off x="1019175" y="8561388"/>
            <a:ext cx="521176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происшествий связанных с провалами людей и техники под лед в 2020-2021 году  по муниципальным районам.</a:t>
            </a:r>
          </a:p>
        </p:txBody>
      </p:sp>
      <p:sp>
        <p:nvSpPr>
          <p:cNvPr id="24750" name="Прямоугольник 238"/>
          <p:cNvSpPr>
            <a:spLocks noChangeArrowheads="1"/>
          </p:cNvSpPr>
          <p:nvPr/>
        </p:nvSpPr>
        <p:spPr bwMode="auto">
          <a:xfrm>
            <a:off x="2651125" y="1246188"/>
            <a:ext cx="9693275" cy="708025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13" tIns="45569" rIns="91113" bIns="45569">
            <a:spAutoFit/>
          </a:bodyPr>
          <a:lstStyle/>
          <a:p>
            <a:pPr algn="ctr"/>
            <a:r>
              <a:rPr lang="ru-RU" sz="2000" b="1">
                <a:solidFill>
                  <a:srgbClr val="000000"/>
                </a:solidFill>
              </a:rPr>
              <a:t>В осенне-зимний период </a:t>
            </a:r>
            <a:r>
              <a:rPr lang="ru-RU" sz="2000" b="1">
                <a:solidFill>
                  <a:srgbClr val="FF0000"/>
                </a:solidFill>
              </a:rPr>
              <a:t>2020-2021</a:t>
            </a:r>
            <a:r>
              <a:rPr lang="ru-RU" sz="2000" b="1">
                <a:solidFill>
                  <a:srgbClr val="000000"/>
                </a:solidFill>
              </a:rPr>
              <a:t> годов зарегистрировано</a:t>
            </a:r>
          </a:p>
          <a:p>
            <a:pPr algn="ctr"/>
            <a:r>
              <a:rPr lang="ru-RU" sz="2000" b="1">
                <a:solidFill>
                  <a:srgbClr val="000000"/>
                </a:solidFill>
              </a:rPr>
              <a:t> </a:t>
            </a:r>
            <a:r>
              <a:rPr lang="ru-RU" sz="2000" b="1">
                <a:solidFill>
                  <a:srgbClr val="FF0000"/>
                </a:solidFill>
              </a:rPr>
              <a:t>4 </a:t>
            </a:r>
            <a:r>
              <a:rPr lang="ru-RU" sz="2000" b="1">
                <a:solidFill>
                  <a:srgbClr val="000000"/>
                </a:solidFill>
              </a:rPr>
              <a:t>случая</a:t>
            </a:r>
            <a:r>
              <a:rPr lang="ru-RU" sz="2000" b="1">
                <a:solidFill>
                  <a:srgbClr val="FF0000"/>
                </a:solidFill>
              </a:rPr>
              <a:t> </a:t>
            </a:r>
            <a:r>
              <a:rPr lang="ru-RU" sz="2000" b="1">
                <a:solidFill>
                  <a:srgbClr val="000000"/>
                </a:solidFill>
              </a:rPr>
              <a:t>провала людей и техники под лед.</a:t>
            </a:r>
            <a:endParaRPr lang="ru-RU" sz="2000">
              <a:solidFill>
                <a:srgbClr val="000000"/>
              </a:solidFill>
            </a:endParaRP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07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0" y="6261100"/>
            <a:ext cx="6985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76" name="Овал 275"/>
          <p:cNvSpPr>
            <a:spLocks noChangeAspect="1"/>
          </p:cNvSpPr>
          <p:nvPr/>
        </p:nvSpPr>
        <p:spPr>
          <a:xfrm>
            <a:off x="6615398" y="4397634"/>
            <a:ext cx="494222" cy="43520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78" name="Овал 277"/>
          <p:cNvSpPr>
            <a:spLocks noChangeAspect="1"/>
          </p:cNvSpPr>
          <p:nvPr/>
        </p:nvSpPr>
        <p:spPr>
          <a:xfrm>
            <a:off x="10207989" y="4457354"/>
            <a:ext cx="474687" cy="45905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80" name="Овал 279"/>
          <p:cNvSpPr>
            <a:spLocks noChangeAspect="1"/>
          </p:cNvSpPr>
          <p:nvPr/>
        </p:nvSpPr>
        <p:spPr>
          <a:xfrm>
            <a:off x="7427845" y="5089164"/>
            <a:ext cx="479571" cy="44032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0" y="4125913"/>
            <a:ext cx="960438" cy="21431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0" y="4737100"/>
            <a:ext cx="8255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5" y="5541963"/>
            <a:ext cx="10033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75" y="3868738"/>
            <a:ext cx="911225" cy="21431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5040313" y="3706813"/>
            <a:ext cx="8270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3" y="1981200"/>
            <a:ext cx="747712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0" y="7404100"/>
            <a:ext cx="10985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169525" y="7169150"/>
            <a:ext cx="10985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grpSp>
        <p:nvGrpSpPr>
          <p:cNvPr id="24772" name="Группа 116"/>
          <p:cNvGrpSpPr>
            <a:grpSpLocks/>
          </p:cNvGrpSpPr>
          <p:nvPr/>
        </p:nvGrpSpPr>
        <p:grpSpPr bwMode="auto">
          <a:xfrm>
            <a:off x="509588" y="1219200"/>
            <a:ext cx="2157412" cy="2171700"/>
            <a:chOff x="509588" y="1219200"/>
            <a:chExt cx="2157413" cy="2172188"/>
          </a:xfrm>
        </p:grpSpPr>
        <p:grpSp>
          <p:nvGrpSpPr>
            <p:cNvPr id="24773" name="Группа 269"/>
            <p:cNvGrpSpPr>
              <a:grpSpLocks/>
            </p:cNvGrpSpPr>
            <p:nvPr/>
          </p:nvGrpSpPr>
          <p:grpSpPr bwMode="auto">
            <a:xfrm>
              <a:off x="509588" y="1219200"/>
              <a:ext cx="2157413" cy="2172188"/>
              <a:chOff x="793774" y="7592968"/>
              <a:chExt cx="5140617" cy="2002272"/>
            </a:xfrm>
          </p:grpSpPr>
          <p:sp>
            <p:nvSpPr>
              <p:cNvPr id="125" name="Прямоугольник 124"/>
              <p:cNvSpPr/>
              <p:nvPr/>
            </p:nvSpPr>
            <p:spPr>
              <a:xfrm>
                <a:off x="793774" y="7600287"/>
                <a:ext cx="4921223" cy="1994953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24781" name="Text Box 144"/>
              <p:cNvSpPr txBox="1">
                <a:spLocks noChangeArrowheads="1"/>
              </p:cNvSpPr>
              <p:nvPr/>
            </p:nvSpPr>
            <p:spPr bwMode="auto">
              <a:xfrm>
                <a:off x="793774" y="7592968"/>
                <a:ext cx="5140617" cy="826841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Показатели уровня опасности по отношению к возникшим происшествиям</a:t>
                </a:r>
              </a:p>
            </p:txBody>
          </p:sp>
        </p:grpSp>
        <p:sp>
          <p:nvSpPr>
            <p:cNvPr id="119" name="Прямоугольник 118"/>
            <p:cNvSpPr>
              <a:spLocks noChangeAspect="1"/>
            </p:cNvSpPr>
            <p:nvPr/>
          </p:nvSpPr>
          <p:spPr>
            <a:xfrm>
              <a:off x="646113" y="2591108"/>
              <a:ext cx="274637" cy="288990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0" name="Прямоугольник 119"/>
            <p:cNvSpPr/>
            <p:nvPr/>
          </p:nvSpPr>
          <p:spPr>
            <a:xfrm>
              <a:off x="1011238" y="2654622"/>
              <a:ext cx="1122363" cy="1730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Средний  уровень</a:t>
              </a:r>
            </a:p>
          </p:txBody>
        </p:sp>
        <p:sp>
          <p:nvSpPr>
            <p:cNvPr id="121" name="Прямоугольник 120"/>
            <p:cNvSpPr>
              <a:spLocks noChangeAspect="1"/>
            </p:cNvSpPr>
            <p:nvPr/>
          </p:nvSpPr>
          <p:spPr>
            <a:xfrm>
              <a:off x="646113" y="2975370"/>
              <a:ext cx="274637" cy="290578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Прямоугольник 121"/>
            <p:cNvSpPr/>
            <p:nvPr/>
          </p:nvSpPr>
          <p:spPr>
            <a:xfrm>
              <a:off x="1011238" y="3048411"/>
              <a:ext cx="1122363" cy="1730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Низкий уровень</a:t>
              </a:r>
            </a:p>
          </p:txBody>
        </p:sp>
        <p:sp>
          <p:nvSpPr>
            <p:cNvPr id="123" name="Прямоугольник 122"/>
            <p:cNvSpPr>
              <a:spLocks noChangeAspect="1"/>
            </p:cNvSpPr>
            <p:nvPr/>
          </p:nvSpPr>
          <p:spPr>
            <a:xfrm>
              <a:off x="646113" y="2124278"/>
              <a:ext cx="274637" cy="290578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212" tIns="45615" rIns="91212" bIns="45615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1011238" y="2214787"/>
              <a:ext cx="1122363" cy="173076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 defTabSz="911736"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Высокий  уровень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224" t="4079" r="60658" b="4092"/>
          <a:stretch>
            <a:fillRect/>
          </a:stretch>
        </p:blipFill>
        <p:spPr bwMode="auto">
          <a:xfrm>
            <a:off x="12700" y="838200"/>
            <a:ext cx="10579100" cy="8780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3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(ПРОИСШЕСТВИЯ НА ВОДНЫХ ОБЪЕКТАХ)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5604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05" tIns="45564" rIns="91105" bIns="45564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2" name="Полилиния 1"/>
          <p:cNvSpPr/>
          <p:nvPr/>
        </p:nvSpPr>
        <p:spPr>
          <a:xfrm>
            <a:off x="0" y="842963"/>
            <a:ext cx="6021388" cy="8788400"/>
          </a:xfrm>
          <a:custGeom>
            <a:avLst/>
            <a:gdLst>
              <a:gd name="connsiteX0" fmla="*/ 71252 w 6020790"/>
              <a:gd name="connsiteY0" fmla="*/ 201881 h 8787740"/>
              <a:gd name="connsiteX1" fmla="*/ 415636 w 6020790"/>
              <a:gd name="connsiteY1" fmla="*/ 273133 h 8787740"/>
              <a:gd name="connsiteX2" fmla="*/ 510639 w 6020790"/>
              <a:gd name="connsiteY2" fmla="*/ 190005 h 8787740"/>
              <a:gd name="connsiteX3" fmla="*/ 581891 w 6020790"/>
              <a:gd name="connsiteY3" fmla="*/ 95003 h 8787740"/>
              <a:gd name="connsiteX4" fmla="*/ 688769 w 6020790"/>
              <a:gd name="connsiteY4" fmla="*/ 106878 h 8787740"/>
              <a:gd name="connsiteX5" fmla="*/ 938151 w 6020790"/>
              <a:gd name="connsiteY5" fmla="*/ 118753 h 8787740"/>
              <a:gd name="connsiteX6" fmla="*/ 1116281 w 6020790"/>
              <a:gd name="connsiteY6" fmla="*/ 95003 h 8787740"/>
              <a:gd name="connsiteX7" fmla="*/ 1163782 w 6020790"/>
              <a:gd name="connsiteY7" fmla="*/ 225631 h 8787740"/>
              <a:gd name="connsiteX8" fmla="*/ 1306286 w 6020790"/>
              <a:gd name="connsiteY8" fmla="*/ 225631 h 8787740"/>
              <a:gd name="connsiteX9" fmla="*/ 1436914 w 6020790"/>
              <a:gd name="connsiteY9" fmla="*/ 213756 h 8787740"/>
              <a:gd name="connsiteX10" fmla="*/ 1615044 w 6020790"/>
              <a:gd name="connsiteY10" fmla="*/ 201881 h 8787740"/>
              <a:gd name="connsiteX11" fmla="*/ 1900052 w 6020790"/>
              <a:gd name="connsiteY11" fmla="*/ 570016 h 8787740"/>
              <a:gd name="connsiteX12" fmla="*/ 2101932 w 6020790"/>
              <a:gd name="connsiteY12" fmla="*/ 617517 h 8787740"/>
              <a:gd name="connsiteX13" fmla="*/ 2351314 w 6020790"/>
              <a:gd name="connsiteY13" fmla="*/ 570016 h 8787740"/>
              <a:gd name="connsiteX14" fmla="*/ 2612571 w 6020790"/>
              <a:gd name="connsiteY14" fmla="*/ 570016 h 8787740"/>
              <a:gd name="connsiteX15" fmla="*/ 2766951 w 6020790"/>
              <a:gd name="connsiteY15" fmla="*/ 712520 h 8787740"/>
              <a:gd name="connsiteX16" fmla="*/ 2897579 w 6020790"/>
              <a:gd name="connsiteY16" fmla="*/ 712520 h 8787740"/>
              <a:gd name="connsiteX17" fmla="*/ 3277590 w 6020790"/>
              <a:gd name="connsiteY17" fmla="*/ 676894 h 8787740"/>
              <a:gd name="connsiteX18" fmla="*/ 3586348 w 6020790"/>
              <a:gd name="connsiteY18" fmla="*/ 641268 h 8787740"/>
              <a:gd name="connsiteX19" fmla="*/ 3871356 w 6020790"/>
              <a:gd name="connsiteY19" fmla="*/ 724395 h 8787740"/>
              <a:gd name="connsiteX20" fmla="*/ 4180114 w 6020790"/>
              <a:gd name="connsiteY20" fmla="*/ 783771 h 8787740"/>
              <a:gd name="connsiteX21" fmla="*/ 4275117 w 6020790"/>
              <a:gd name="connsiteY21" fmla="*/ 641268 h 8787740"/>
              <a:gd name="connsiteX22" fmla="*/ 4334494 w 6020790"/>
              <a:gd name="connsiteY22" fmla="*/ 510639 h 8787740"/>
              <a:gd name="connsiteX23" fmla="*/ 4524499 w 6020790"/>
              <a:gd name="connsiteY23" fmla="*/ 522514 h 8787740"/>
              <a:gd name="connsiteX24" fmla="*/ 4667003 w 6020790"/>
              <a:gd name="connsiteY24" fmla="*/ 653143 h 8787740"/>
              <a:gd name="connsiteX25" fmla="*/ 4833257 w 6020790"/>
              <a:gd name="connsiteY25" fmla="*/ 629392 h 8787740"/>
              <a:gd name="connsiteX26" fmla="*/ 4928260 w 6020790"/>
              <a:gd name="connsiteY26" fmla="*/ 546265 h 8787740"/>
              <a:gd name="connsiteX27" fmla="*/ 4952010 w 6020790"/>
              <a:gd name="connsiteY27" fmla="*/ 439387 h 8787740"/>
              <a:gd name="connsiteX28" fmla="*/ 5260769 w 6020790"/>
              <a:gd name="connsiteY28" fmla="*/ 403761 h 8787740"/>
              <a:gd name="connsiteX29" fmla="*/ 5415148 w 6020790"/>
              <a:gd name="connsiteY29" fmla="*/ 593766 h 8787740"/>
              <a:gd name="connsiteX30" fmla="*/ 5569527 w 6020790"/>
              <a:gd name="connsiteY30" fmla="*/ 617517 h 8787740"/>
              <a:gd name="connsiteX31" fmla="*/ 5628904 w 6020790"/>
              <a:gd name="connsiteY31" fmla="*/ 534390 h 8787740"/>
              <a:gd name="connsiteX32" fmla="*/ 5712031 w 6020790"/>
              <a:gd name="connsiteY32" fmla="*/ 415636 h 8787740"/>
              <a:gd name="connsiteX33" fmla="*/ 5878286 w 6020790"/>
              <a:gd name="connsiteY33" fmla="*/ 142504 h 8787740"/>
              <a:gd name="connsiteX34" fmla="*/ 5807034 w 6020790"/>
              <a:gd name="connsiteY34" fmla="*/ 0 h 8787740"/>
              <a:gd name="connsiteX35" fmla="*/ 6020790 w 6020790"/>
              <a:gd name="connsiteY35" fmla="*/ 11875 h 8787740"/>
              <a:gd name="connsiteX36" fmla="*/ 5925787 w 6020790"/>
              <a:gd name="connsiteY36" fmla="*/ 380010 h 8787740"/>
              <a:gd name="connsiteX37" fmla="*/ 5842660 w 6020790"/>
              <a:gd name="connsiteY37" fmla="*/ 415636 h 8787740"/>
              <a:gd name="connsiteX38" fmla="*/ 5842660 w 6020790"/>
              <a:gd name="connsiteY38" fmla="*/ 593766 h 8787740"/>
              <a:gd name="connsiteX39" fmla="*/ 5747657 w 6020790"/>
              <a:gd name="connsiteY39" fmla="*/ 700644 h 8787740"/>
              <a:gd name="connsiteX40" fmla="*/ 5593278 w 6020790"/>
              <a:gd name="connsiteY40" fmla="*/ 736270 h 8787740"/>
              <a:gd name="connsiteX41" fmla="*/ 5355771 w 6020790"/>
              <a:gd name="connsiteY41" fmla="*/ 771896 h 8787740"/>
              <a:gd name="connsiteX42" fmla="*/ 5058888 w 6020790"/>
              <a:gd name="connsiteY42" fmla="*/ 736270 h 8787740"/>
              <a:gd name="connsiteX43" fmla="*/ 4880758 w 6020790"/>
              <a:gd name="connsiteY43" fmla="*/ 831273 h 8787740"/>
              <a:gd name="connsiteX44" fmla="*/ 4797631 w 6020790"/>
              <a:gd name="connsiteY44" fmla="*/ 878774 h 8787740"/>
              <a:gd name="connsiteX45" fmla="*/ 4940135 w 6020790"/>
              <a:gd name="connsiteY45" fmla="*/ 1092530 h 8787740"/>
              <a:gd name="connsiteX46" fmla="*/ 4975761 w 6020790"/>
              <a:gd name="connsiteY46" fmla="*/ 1318161 h 8787740"/>
              <a:gd name="connsiteX47" fmla="*/ 4857008 w 6020790"/>
              <a:gd name="connsiteY47" fmla="*/ 1484416 h 8787740"/>
              <a:gd name="connsiteX48" fmla="*/ 4963886 w 6020790"/>
              <a:gd name="connsiteY48" fmla="*/ 1638795 h 8787740"/>
              <a:gd name="connsiteX49" fmla="*/ 5023262 w 6020790"/>
              <a:gd name="connsiteY49" fmla="*/ 1816925 h 8787740"/>
              <a:gd name="connsiteX50" fmla="*/ 4963886 w 6020790"/>
              <a:gd name="connsiteY50" fmla="*/ 1935678 h 8787740"/>
              <a:gd name="connsiteX51" fmla="*/ 4702629 w 6020790"/>
              <a:gd name="connsiteY51" fmla="*/ 1769423 h 8787740"/>
              <a:gd name="connsiteX52" fmla="*/ 4690753 w 6020790"/>
              <a:gd name="connsiteY52" fmla="*/ 1923803 h 8787740"/>
              <a:gd name="connsiteX53" fmla="*/ 4904509 w 6020790"/>
              <a:gd name="connsiteY53" fmla="*/ 2042556 h 8787740"/>
              <a:gd name="connsiteX54" fmla="*/ 4821382 w 6020790"/>
              <a:gd name="connsiteY54" fmla="*/ 2125683 h 8787740"/>
              <a:gd name="connsiteX55" fmla="*/ 4655127 w 6020790"/>
              <a:gd name="connsiteY55" fmla="*/ 2113808 h 8787740"/>
              <a:gd name="connsiteX56" fmla="*/ 4631377 w 6020790"/>
              <a:gd name="connsiteY56" fmla="*/ 2220686 h 8787740"/>
              <a:gd name="connsiteX57" fmla="*/ 4631377 w 6020790"/>
              <a:gd name="connsiteY57" fmla="*/ 2315688 h 8787740"/>
              <a:gd name="connsiteX58" fmla="*/ 4726379 w 6020790"/>
              <a:gd name="connsiteY58" fmla="*/ 2363190 h 8787740"/>
              <a:gd name="connsiteX59" fmla="*/ 4773881 w 6020790"/>
              <a:gd name="connsiteY59" fmla="*/ 2375065 h 8787740"/>
              <a:gd name="connsiteX60" fmla="*/ 4773881 w 6020790"/>
              <a:gd name="connsiteY60" fmla="*/ 2375065 h 8787740"/>
              <a:gd name="connsiteX61" fmla="*/ 4797631 w 6020790"/>
              <a:gd name="connsiteY61" fmla="*/ 2470068 h 8787740"/>
              <a:gd name="connsiteX62" fmla="*/ 4750130 w 6020790"/>
              <a:gd name="connsiteY62" fmla="*/ 2553195 h 8787740"/>
              <a:gd name="connsiteX63" fmla="*/ 4797631 w 6020790"/>
              <a:gd name="connsiteY63" fmla="*/ 2648197 h 8787740"/>
              <a:gd name="connsiteX64" fmla="*/ 4631377 w 6020790"/>
              <a:gd name="connsiteY64" fmla="*/ 2719449 h 8787740"/>
              <a:gd name="connsiteX65" fmla="*/ 4548249 w 6020790"/>
              <a:gd name="connsiteY65" fmla="*/ 2695699 h 8787740"/>
              <a:gd name="connsiteX66" fmla="*/ 4453247 w 6020790"/>
              <a:gd name="connsiteY66" fmla="*/ 2802577 h 8787740"/>
              <a:gd name="connsiteX67" fmla="*/ 4465122 w 6020790"/>
              <a:gd name="connsiteY67" fmla="*/ 2933205 h 8787740"/>
              <a:gd name="connsiteX68" fmla="*/ 4417621 w 6020790"/>
              <a:gd name="connsiteY68" fmla="*/ 3016333 h 8787740"/>
              <a:gd name="connsiteX69" fmla="*/ 4298868 w 6020790"/>
              <a:gd name="connsiteY69" fmla="*/ 3075709 h 8787740"/>
              <a:gd name="connsiteX70" fmla="*/ 4251366 w 6020790"/>
              <a:gd name="connsiteY70" fmla="*/ 3277590 h 8787740"/>
              <a:gd name="connsiteX71" fmla="*/ 4227616 w 6020790"/>
              <a:gd name="connsiteY71" fmla="*/ 3384468 h 8787740"/>
              <a:gd name="connsiteX72" fmla="*/ 4239491 w 6020790"/>
              <a:gd name="connsiteY72" fmla="*/ 3491346 h 8787740"/>
              <a:gd name="connsiteX73" fmla="*/ 4108862 w 6020790"/>
              <a:gd name="connsiteY73" fmla="*/ 3562597 h 8787740"/>
              <a:gd name="connsiteX74" fmla="*/ 4073236 w 6020790"/>
              <a:gd name="connsiteY74" fmla="*/ 3752603 h 8787740"/>
              <a:gd name="connsiteX75" fmla="*/ 3978234 w 6020790"/>
              <a:gd name="connsiteY75" fmla="*/ 3871356 h 8787740"/>
              <a:gd name="connsiteX76" fmla="*/ 3788229 w 6020790"/>
              <a:gd name="connsiteY76" fmla="*/ 4085112 h 8787740"/>
              <a:gd name="connsiteX77" fmla="*/ 3752603 w 6020790"/>
              <a:gd name="connsiteY77" fmla="*/ 4263242 h 8787740"/>
              <a:gd name="connsiteX78" fmla="*/ 3800104 w 6020790"/>
              <a:gd name="connsiteY78" fmla="*/ 4465122 h 8787740"/>
              <a:gd name="connsiteX79" fmla="*/ 3681351 w 6020790"/>
              <a:gd name="connsiteY79" fmla="*/ 4690753 h 8787740"/>
              <a:gd name="connsiteX80" fmla="*/ 3835730 w 6020790"/>
              <a:gd name="connsiteY80" fmla="*/ 5035138 h 8787740"/>
              <a:gd name="connsiteX81" fmla="*/ 3978234 w 6020790"/>
              <a:gd name="connsiteY81" fmla="*/ 5522026 h 8787740"/>
              <a:gd name="connsiteX82" fmla="*/ 3966358 w 6020790"/>
              <a:gd name="connsiteY82" fmla="*/ 5783283 h 8787740"/>
              <a:gd name="connsiteX83" fmla="*/ 4096987 w 6020790"/>
              <a:gd name="connsiteY83" fmla="*/ 6092042 h 8787740"/>
              <a:gd name="connsiteX84" fmla="*/ 4251366 w 6020790"/>
              <a:gd name="connsiteY84" fmla="*/ 6567055 h 8787740"/>
              <a:gd name="connsiteX85" fmla="*/ 4298868 w 6020790"/>
              <a:gd name="connsiteY85" fmla="*/ 6768935 h 8787740"/>
              <a:gd name="connsiteX86" fmla="*/ 4536374 w 6020790"/>
              <a:gd name="connsiteY86" fmla="*/ 6935190 h 8787740"/>
              <a:gd name="connsiteX87" fmla="*/ 4536374 w 6020790"/>
              <a:gd name="connsiteY87" fmla="*/ 7184571 h 8787740"/>
              <a:gd name="connsiteX88" fmla="*/ 4785756 w 6020790"/>
              <a:gd name="connsiteY88" fmla="*/ 7505205 h 8787740"/>
              <a:gd name="connsiteX89" fmla="*/ 4940135 w 6020790"/>
              <a:gd name="connsiteY89" fmla="*/ 7861465 h 8787740"/>
              <a:gd name="connsiteX90" fmla="*/ 5248894 w 6020790"/>
              <a:gd name="connsiteY90" fmla="*/ 8122722 h 8787740"/>
              <a:gd name="connsiteX91" fmla="*/ 5367647 w 6020790"/>
              <a:gd name="connsiteY91" fmla="*/ 8431481 h 8787740"/>
              <a:gd name="connsiteX92" fmla="*/ 5628904 w 6020790"/>
              <a:gd name="connsiteY92" fmla="*/ 8704613 h 8787740"/>
              <a:gd name="connsiteX93" fmla="*/ 5688281 w 6020790"/>
              <a:gd name="connsiteY93" fmla="*/ 8787740 h 8787740"/>
              <a:gd name="connsiteX94" fmla="*/ 3954483 w 6020790"/>
              <a:gd name="connsiteY94" fmla="*/ 8763990 h 8787740"/>
              <a:gd name="connsiteX95" fmla="*/ 4132613 w 6020790"/>
              <a:gd name="connsiteY95" fmla="*/ 8360229 h 8787740"/>
              <a:gd name="connsiteX96" fmla="*/ 4251366 w 6020790"/>
              <a:gd name="connsiteY96" fmla="*/ 7992094 h 8787740"/>
              <a:gd name="connsiteX97" fmla="*/ 4144488 w 6020790"/>
              <a:gd name="connsiteY97" fmla="*/ 7469579 h 8787740"/>
              <a:gd name="connsiteX98" fmla="*/ 3990109 w 6020790"/>
              <a:gd name="connsiteY98" fmla="*/ 7125195 h 8787740"/>
              <a:gd name="connsiteX99" fmla="*/ 3823855 w 6020790"/>
              <a:gd name="connsiteY99" fmla="*/ 6685808 h 8787740"/>
              <a:gd name="connsiteX100" fmla="*/ 3550722 w 6020790"/>
              <a:gd name="connsiteY100" fmla="*/ 6258296 h 8787740"/>
              <a:gd name="connsiteX101" fmla="*/ 3420094 w 6020790"/>
              <a:gd name="connsiteY101" fmla="*/ 5866410 h 8787740"/>
              <a:gd name="connsiteX102" fmla="*/ 3289465 w 6020790"/>
              <a:gd name="connsiteY102" fmla="*/ 5462649 h 8787740"/>
              <a:gd name="connsiteX103" fmla="*/ 3158836 w 6020790"/>
              <a:gd name="connsiteY103" fmla="*/ 4975761 h 8787740"/>
              <a:gd name="connsiteX104" fmla="*/ 3111335 w 6020790"/>
              <a:gd name="connsiteY104" fmla="*/ 4655127 h 8787740"/>
              <a:gd name="connsiteX105" fmla="*/ 3111335 w 6020790"/>
              <a:gd name="connsiteY105" fmla="*/ 4263242 h 8787740"/>
              <a:gd name="connsiteX106" fmla="*/ 3182587 w 6020790"/>
              <a:gd name="connsiteY106" fmla="*/ 3978234 h 8787740"/>
              <a:gd name="connsiteX107" fmla="*/ 3313216 w 6020790"/>
              <a:gd name="connsiteY107" fmla="*/ 3550722 h 8787740"/>
              <a:gd name="connsiteX108" fmla="*/ 3265714 w 6020790"/>
              <a:gd name="connsiteY108" fmla="*/ 3265714 h 8787740"/>
              <a:gd name="connsiteX109" fmla="*/ 3348842 w 6020790"/>
              <a:gd name="connsiteY109" fmla="*/ 3028208 h 8787740"/>
              <a:gd name="connsiteX110" fmla="*/ 3384468 w 6020790"/>
              <a:gd name="connsiteY110" fmla="*/ 2873829 h 8787740"/>
              <a:gd name="connsiteX111" fmla="*/ 3479470 w 6020790"/>
              <a:gd name="connsiteY111" fmla="*/ 2636322 h 8787740"/>
              <a:gd name="connsiteX112" fmla="*/ 3538847 w 6020790"/>
              <a:gd name="connsiteY112" fmla="*/ 2220686 h 8787740"/>
              <a:gd name="connsiteX113" fmla="*/ 3621974 w 6020790"/>
              <a:gd name="connsiteY113" fmla="*/ 1698171 h 8787740"/>
              <a:gd name="connsiteX114" fmla="*/ 3515096 w 6020790"/>
              <a:gd name="connsiteY114" fmla="*/ 1270660 h 8787740"/>
              <a:gd name="connsiteX115" fmla="*/ 3277590 w 6020790"/>
              <a:gd name="connsiteY115" fmla="*/ 1175657 h 8787740"/>
              <a:gd name="connsiteX116" fmla="*/ 2719449 w 6020790"/>
              <a:gd name="connsiteY116" fmla="*/ 1151907 h 8787740"/>
              <a:gd name="connsiteX117" fmla="*/ 2090057 w 6020790"/>
              <a:gd name="connsiteY117" fmla="*/ 1151907 h 8787740"/>
              <a:gd name="connsiteX118" fmla="*/ 1864426 w 6020790"/>
              <a:gd name="connsiteY118" fmla="*/ 1246909 h 8787740"/>
              <a:gd name="connsiteX119" fmla="*/ 1686296 w 6020790"/>
              <a:gd name="connsiteY119" fmla="*/ 1294410 h 8787740"/>
              <a:gd name="connsiteX120" fmla="*/ 1543792 w 6020790"/>
              <a:gd name="connsiteY120" fmla="*/ 1187533 h 8787740"/>
              <a:gd name="connsiteX121" fmla="*/ 1140031 w 6020790"/>
              <a:gd name="connsiteY121" fmla="*/ 1187533 h 8787740"/>
              <a:gd name="connsiteX122" fmla="*/ 783771 w 6020790"/>
              <a:gd name="connsiteY122" fmla="*/ 1104405 h 8787740"/>
              <a:gd name="connsiteX123" fmla="*/ 237506 w 6020790"/>
              <a:gd name="connsiteY123" fmla="*/ 1045029 h 8787740"/>
              <a:gd name="connsiteX124" fmla="*/ 11875 w 6020790"/>
              <a:gd name="connsiteY124" fmla="*/ 1056904 h 8787740"/>
              <a:gd name="connsiteX125" fmla="*/ 0 w 6020790"/>
              <a:gd name="connsiteY125" fmla="*/ 178130 h 8787740"/>
              <a:gd name="connsiteX126" fmla="*/ 71252 w 6020790"/>
              <a:gd name="connsiteY126" fmla="*/ 201881 h 8787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6020790" h="8787740">
                <a:moveTo>
                  <a:pt x="71252" y="201881"/>
                </a:moveTo>
                <a:lnTo>
                  <a:pt x="415636" y="273133"/>
                </a:lnTo>
                <a:lnTo>
                  <a:pt x="510639" y="190005"/>
                </a:lnTo>
                <a:lnTo>
                  <a:pt x="581891" y="95003"/>
                </a:lnTo>
                <a:lnTo>
                  <a:pt x="688769" y="106878"/>
                </a:lnTo>
                <a:lnTo>
                  <a:pt x="938151" y="118753"/>
                </a:lnTo>
                <a:lnTo>
                  <a:pt x="1116281" y="95003"/>
                </a:lnTo>
                <a:lnTo>
                  <a:pt x="1163782" y="225631"/>
                </a:lnTo>
                <a:lnTo>
                  <a:pt x="1306286" y="225631"/>
                </a:lnTo>
                <a:lnTo>
                  <a:pt x="1436914" y="213756"/>
                </a:lnTo>
                <a:lnTo>
                  <a:pt x="1615044" y="201881"/>
                </a:lnTo>
                <a:lnTo>
                  <a:pt x="1900052" y="570016"/>
                </a:lnTo>
                <a:lnTo>
                  <a:pt x="2101932" y="617517"/>
                </a:lnTo>
                <a:lnTo>
                  <a:pt x="2351314" y="570016"/>
                </a:lnTo>
                <a:lnTo>
                  <a:pt x="2612571" y="570016"/>
                </a:lnTo>
                <a:lnTo>
                  <a:pt x="2766951" y="712520"/>
                </a:lnTo>
                <a:lnTo>
                  <a:pt x="2897579" y="712520"/>
                </a:lnTo>
                <a:lnTo>
                  <a:pt x="3277590" y="676894"/>
                </a:lnTo>
                <a:lnTo>
                  <a:pt x="3586348" y="641268"/>
                </a:lnTo>
                <a:lnTo>
                  <a:pt x="3871356" y="724395"/>
                </a:lnTo>
                <a:lnTo>
                  <a:pt x="4180114" y="783771"/>
                </a:lnTo>
                <a:lnTo>
                  <a:pt x="4275117" y="641268"/>
                </a:lnTo>
                <a:lnTo>
                  <a:pt x="4334494" y="510639"/>
                </a:lnTo>
                <a:lnTo>
                  <a:pt x="4524499" y="522514"/>
                </a:lnTo>
                <a:lnTo>
                  <a:pt x="4667003" y="653143"/>
                </a:lnTo>
                <a:lnTo>
                  <a:pt x="4833257" y="629392"/>
                </a:lnTo>
                <a:lnTo>
                  <a:pt x="4928260" y="546265"/>
                </a:lnTo>
                <a:lnTo>
                  <a:pt x="4952010" y="439387"/>
                </a:lnTo>
                <a:lnTo>
                  <a:pt x="5260769" y="403761"/>
                </a:lnTo>
                <a:lnTo>
                  <a:pt x="5415148" y="593766"/>
                </a:lnTo>
                <a:cubicBezTo>
                  <a:pt x="5537483" y="620952"/>
                  <a:pt x="5485531" y="617517"/>
                  <a:pt x="5569527" y="617517"/>
                </a:cubicBezTo>
                <a:lnTo>
                  <a:pt x="5628904" y="534390"/>
                </a:lnTo>
                <a:lnTo>
                  <a:pt x="5712031" y="415636"/>
                </a:lnTo>
                <a:lnTo>
                  <a:pt x="5878286" y="142504"/>
                </a:lnTo>
                <a:lnTo>
                  <a:pt x="5807034" y="0"/>
                </a:lnTo>
                <a:lnTo>
                  <a:pt x="6020790" y="11875"/>
                </a:lnTo>
                <a:lnTo>
                  <a:pt x="5925787" y="380010"/>
                </a:lnTo>
                <a:lnTo>
                  <a:pt x="5842660" y="415636"/>
                </a:lnTo>
                <a:lnTo>
                  <a:pt x="5842660" y="593766"/>
                </a:lnTo>
                <a:lnTo>
                  <a:pt x="5747657" y="700644"/>
                </a:lnTo>
                <a:lnTo>
                  <a:pt x="5593278" y="736270"/>
                </a:lnTo>
                <a:lnTo>
                  <a:pt x="5355771" y="771896"/>
                </a:lnTo>
                <a:lnTo>
                  <a:pt x="5058888" y="736270"/>
                </a:lnTo>
                <a:lnTo>
                  <a:pt x="4880758" y="831273"/>
                </a:lnTo>
                <a:lnTo>
                  <a:pt x="4797631" y="878774"/>
                </a:lnTo>
                <a:lnTo>
                  <a:pt x="4940135" y="1092530"/>
                </a:lnTo>
                <a:lnTo>
                  <a:pt x="4975761" y="1318161"/>
                </a:lnTo>
                <a:lnTo>
                  <a:pt x="4857008" y="1484416"/>
                </a:lnTo>
                <a:lnTo>
                  <a:pt x="4963886" y="1638795"/>
                </a:lnTo>
                <a:lnTo>
                  <a:pt x="5023262" y="1816925"/>
                </a:lnTo>
                <a:lnTo>
                  <a:pt x="4963886" y="1935678"/>
                </a:lnTo>
                <a:lnTo>
                  <a:pt x="4702629" y="1769423"/>
                </a:lnTo>
                <a:lnTo>
                  <a:pt x="4690753" y="1923803"/>
                </a:lnTo>
                <a:lnTo>
                  <a:pt x="4904509" y="2042556"/>
                </a:lnTo>
                <a:lnTo>
                  <a:pt x="4821382" y="2125683"/>
                </a:lnTo>
                <a:lnTo>
                  <a:pt x="4655127" y="2113808"/>
                </a:lnTo>
                <a:lnTo>
                  <a:pt x="4631377" y="2220686"/>
                </a:lnTo>
                <a:lnTo>
                  <a:pt x="4631377" y="2315688"/>
                </a:lnTo>
                <a:cubicBezTo>
                  <a:pt x="4663044" y="2331522"/>
                  <a:pt x="4693697" y="2349573"/>
                  <a:pt x="4726379" y="2363190"/>
                </a:cubicBezTo>
                <a:cubicBezTo>
                  <a:pt x="4741445" y="2369467"/>
                  <a:pt x="4773881" y="2375065"/>
                  <a:pt x="4773881" y="2375065"/>
                </a:cubicBezTo>
                <a:lnTo>
                  <a:pt x="4773881" y="2375065"/>
                </a:lnTo>
                <a:lnTo>
                  <a:pt x="4797631" y="2470068"/>
                </a:lnTo>
                <a:lnTo>
                  <a:pt x="4750130" y="2553195"/>
                </a:lnTo>
                <a:lnTo>
                  <a:pt x="4797631" y="2648197"/>
                </a:lnTo>
                <a:lnTo>
                  <a:pt x="4631377" y="2719449"/>
                </a:lnTo>
                <a:lnTo>
                  <a:pt x="4548249" y="2695699"/>
                </a:lnTo>
                <a:lnTo>
                  <a:pt x="4453247" y="2802577"/>
                </a:lnTo>
                <a:lnTo>
                  <a:pt x="4465122" y="2933205"/>
                </a:lnTo>
                <a:lnTo>
                  <a:pt x="4417621" y="3016333"/>
                </a:lnTo>
                <a:lnTo>
                  <a:pt x="4298868" y="3075709"/>
                </a:lnTo>
                <a:lnTo>
                  <a:pt x="4251366" y="3277590"/>
                </a:lnTo>
                <a:lnTo>
                  <a:pt x="4227616" y="3384468"/>
                </a:lnTo>
                <a:lnTo>
                  <a:pt x="4239491" y="3491346"/>
                </a:lnTo>
                <a:lnTo>
                  <a:pt x="4108862" y="3562597"/>
                </a:lnTo>
                <a:lnTo>
                  <a:pt x="4073236" y="3752603"/>
                </a:lnTo>
                <a:lnTo>
                  <a:pt x="3978234" y="3871356"/>
                </a:lnTo>
                <a:lnTo>
                  <a:pt x="3788229" y="4085112"/>
                </a:lnTo>
                <a:lnTo>
                  <a:pt x="3752603" y="4263242"/>
                </a:lnTo>
                <a:lnTo>
                  <a:pt x="3800104" y="4465122"/>
                </a:lnTo>
                <a:lnTo>
                  <a:pt x="3681351" y="4690753"/>
                </a:lnTo>
                <a:lnTo>
                  <a:pt x="3835730" y="5035138"/>
                </a:lnTo>
                <a:lnTo>
                  <a:pt x="3978234" y="5522026"/>
                </a:lnTo>
                <a:lnTo>
                  <a:pt x="3966358" y="5783283"/>
                </a:lnTo>
                <a:lnTo>
                  <a:pt x="4096987" y="6092042"/>
                </a:lnTo>
                <a:lnTo>
                  <a:pt x="4251366" y="6567055"/>
                </a:lnTo>
                <a:lnTo>
                  <a:pt x="4298868" y="6768935"/>
                </a:lnTo>
                <a:lnTo>
                  <a:pt x="4536374" y="6935190"/>
                </a:lnTo>
                <a:lnTo>
                  <a:pt x="4536374" y="7184571"/>
                </a:lnTo>
                <a:lnTo>
                  <a:pt x="4785756" y="7505205"/>
                </a:lnTo>
                <a:lnTo>
                  <a:pt x="4940135" y="7861465"/>
                </a:lnTo>
                <a:lnTo>
                  <a:pt x="5248894" y="8122722"/>
                </a:lnTo>
                <a:lnTo>
                  <a:pt x="5367647" y="8431481"/>
                </a:lnTo>
                <a:lnTo>
                  <a:pt x="5628904" y="8704613"/>
                </a:lnTo>
                <a:lnTo>
                  <a:pt x="5688281" y="8787740"/>
                </a:lnTo>
                <a:lnTo>
                  <a:pt x="3954483" y="8763990"/>
                </a:lnTo>
                <a:lnTo>
                  <a:pt x="4132613" y="8360229"/>
                </a:lnTo>
                <a:lnTo>
                  <a:pt x="4251366" y="7992094"/>
                </a:lnTo>
                <a:lnTo>
                  <a:pt x="4144488" y="7469579"/>
                </a:lnTo>
                <a:lnTo>
                  <a:pt x="3990109" y="7125195"/>
                </a:lnTo>
                <a:lnTo>
                  <a:pt x="3823855" y="6685808"/>
                </a:lnTo>
                <a:lnTo>
                  <a:pt x="3550722" y="6258296"/>
                </a:lnTo>
                <a:lnTo>
                  <a:pt x="3420094" y="5866410"/>
                </a:lnTo>
                <a:lnTo>
                  <a:pt x="3289465" y="5462649"/>
                </a:lnTo>
                <a:lnTo>
                  <a:pt x="3158836" y="4975761"/>
                </a:lnTo>
                <a:lnTo>
                  <a:pt x="3111335" y="4655127"/>
                </a:lnTo>
                <a:lnTo>
                  <a:pt x="3111335" y="4263242"/>
                </a:lnTo>
                <a:lnTo>
                  <a:pt x="3182587" y="3978234"/>
                </a:lnTo>
                <a:lnTo>
                  <a:pt x="3313216" y="3550722"/>
                </a:lnTo>
                <a:lnTo>
                  <a:pt x="3265714" y="3265714"/>
                </a:lnTo>
                <a:lnTo>
                  <a:pt x="3348842" y="3028208"/>
                </a:lnTo>
                <a:lnTo>
                  <a:pt x="3384468" y="2873829"/>
                </a:lnTo>
                <a:lnTo>
                  <a:pt x="3479470" y="2636322"/>
                </a:lnTo>
                <a:lnTo>
                  <a:pt x="3538847" y="2220686"/>
                </a:lnTo>
                <a:lnTo>
                  <a:pt x="3621974" y="1698171"/>
                </a:lnTo>
                <a:lnTo>
                  <a:pt x="3515096" y="1270660"/>
                </a:lnTo>
                <a:lnTo>
                  <a:pt x="3277590" y="1175657"/>
                </a:lnTo>
                <a:lnTo>
                  <a:pt x="2719449" y="1151907"/>
                </a:lnTo>
                <a:lnTo>
                  <a:pt x="2090057" y="1151907"/>
                </a:lnTo>
                <a:lnTo>
                  <a:pt x="1864426" y="1246909"/>
                </a:lnTo>
                <a:lnTo>
                  <a:pt x="1686296" y="1294410"/>
                </a:lnTo>
                <a:lnTo>
                  <a:pt x="1543792" y="1187533"/>
                </a:lnTo>
                <a:lnTo>
                  <a:pt x="1140031" y="1187533"/>
                </a:lnTo>
                <a:lnTo>
                  <a:pt x="783771" y="1104405"/>
                </a:lnTo>
                <a:lnTo>
                  <a:pt x="237506" y="1045029"/>
                </a:lnTo>
                <a:lnTo>
                  <a:pt x="11875" y="1056904"/>
                </a:lnTo>
                <a:lnTo>
                  <a:pt x="0" y="178130"/>
                </a:lnTo>
                <a:lnTo>
                  <a:pt x="71252" y="201881"/>
                </a:lnTo>
                <a:close/>
              </a:path>
            </a:pathLst>
          </a:custGeom>
          <a:pattFill prst="pct90">
            <a:fgClr>
              <a:srgbClr val="FFFFFF"/>
            </a:fgClr>
            <a:bgClr>
              <a:schemeClr val="bg1"/>
            </a:bgClr>
          </a:patt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91" tIns="45651" rIns="91291" bIns="45651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5606" name="Text Box 182"/>
          <p:cNvSpPr txBox="1">
            <a:spLocks noChangeArrowheads="1"/>
          </p:cNvSpPr>
          <p:nvPr/>
        </p:nvSpPr>
        <p:spPr bwMode="auto">
          <a:xfrm>
            <a:off x="2133600" y="6411913"/>
            <a:ext cx="1246188" cy="2635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18" tIns="31658" rIns="63318" bIns="31658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Гребни</a:t>
            </a:r>
          </a:p>
        </p:txBody>
      </p:sp>
      <p:sp>
        <p:nvSpPr>
          <p:cNvPr id="25607" name="Text Box 182"/>
          <p:cNvSpPr txBox="1">
            <a:spLocks noChangeArrowheads="1"/>
          </p:cNvSpPr>
          <p:nvPr/>
        </p:nvSpPr>
        <p:spPr bwMode="auto">
          <a:xfrm>
            <a:off x="2057400" y="4800600"/>
            <a:ext cx="1246188" cy="2635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18" tIns="31658" rIns="63318" bIns="31658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Матюшино</a:t>
            </a:r>
          </a:p>
        </p:txBody>
      </p:sp>
      <p:sp>
        <p:nvSpPr>
          <p:cNvPr id="25608" name="Text Box 182"/>
          <p:cNvSpPr txBox="1">
            <a:spLocks noChangeArrowheads="1"/>
          </p:cNvSpPr>
          <p:nvPr/>
        </p:nvSpPr>
        <p:spPr bwMode="auto">
          <a:xfrm>
            <a:off x="3962400" y="4419600"/>
            <a:ext cx="1246188" cy="2635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18" tIns="31658" rIns="63318" bIns="31658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Зеленый Бор</a:t>
            </a:r>
          </a:p>
        </p:txBody>
      </p:sp>
      <p:sp>
        <p:nvSpPr>
          <p:cNvPr id="23" name="Прямоугольная выноска 22"/>
          <p:cNvSpPr/>
          <p:nvPr/>
        </p:nvSpPr>
        <p:spPr>
          <a:xfrm>
            <a:off x="14288" y="8021638"/>
            <a:ext cx="5334000" cy="1579562"/>
          </a:xfrm>
          <a:prstGeom prst="wedgeRectCallout">
            <a:avLst>
              <a:gd name="adj1" fmla="val 19625"/>
              <a:gd name="adj2" fmla="val 11404"/>
            </a:avLst>
          </a:prstGeom>
          <a:solidFill>
            <a:sysClr val="window" lastClr="FFFFFF"/>
          </a:solidFill>
          <a:ln w="12700" cap="flat" cmpd="sng" algn="ctr">
            <a:solidFill>
              <a:srgbClr val="FF0000"/>
            </a:solidFill>
            <a:prstDash val="solid"/>
            <a:miter lim="800000"/>
          </a:ln>
          <a:effectLst/>
        </p:spPr>
        <p:txBody>
          <a:bodyPr lIns="91291" tIns="45651" rIns="91291" bIns="45651" anchor="ctr"/>
          <a:lstStyle/>
          <a:p>
            <a:pPr algn="just" defTabSz="912911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just" defTabSz="912911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just" defTabSz="912911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ctr" defTabSz="91291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Опасный участок!</a:t>
            </a:r>
          </a:p>
          <a:p>
            <a:pPr algn="ctr" defTabSz="91291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Река Волга, Верхне-</a:t>
            </a:r>
            <a:r>
              <a:rPr lang="ru-RU" sz="1400" b="1" u="sng" kern="0" dirty="0" err="1">
                <a:solidFill>
                  <a:prstClr val="black"/>
                </a:solidFill>
                <a:cs typeface="Times New Roman" panose="02020603050405020304" pitchFamily="18" charset="0"/>
              </a:rPr>
              <a:t>Услонский</a:t>
            </a: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, </a:t>
            </a:r>
            <a:r>
              <a:rPr lang="ru-RU" sz="1400" b="1" u="sng" kern="0" dirty="0" err="1">
                <a:solidFill>
                  <a:prstClr val="black"/>
                </a:solidFill>
                <a:cs typeface="Times New Roman" panose="02020603050405020304" pitchFamily="18" charset="0"/>
              </a:rPr>
              <a:t>Лаишевский</a:t>
            </a: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 районы,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Строительство моста на трассе М-12,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 Разрушение ледяного покрова судами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  <a:t>Места локации и передвижения судов: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  <a:t>каждые 3 часа (круглосуточно) по маршруту:  </a:t>
            </a:r>
            <a:b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</a:br>
            <a: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  <a:t>База ООО Судоходная компания КАМА – н.п. Шеланга</a:t>
            </a:r>
            <a:endParaRPr lang="en-US" altLang="ru-RU" sz="1400" b="1" dirty="0">
              <a:solidFill>
                <a:srgbClr val="000000"/>
              </a:solidFill>
              <a:cs typeface="Times New Roman" panose="02020603050405020304" pitchFamily="18" charset="0"/>
            </a:endParaRPr>
          </a:p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  <a:p>
            <a:pPr algn="just" defTabSz="912911" fontAlgn="auto">
              <a:spcBef>
                <a:spcPts val="0"/>
              </a:spcBef>
              <a:spcAft>
                <a:spcPts val="0"/>
              </a:spcAft>
              <a:defRPr/>
            </a:pPr>
            <a:endParaRPr lang="ru-RU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3170238" y="2565400"/>
            <a:ext cx="1531937" cy="5486400"/>
          </a:xfrm>
          <a:custGeom>
            <a:avLst/>
            <a:gdLst>
              <a:gd name="connsiteX0" fmla="*/ 1484415 w 1531917"/>
              <a:gd name="connsiteY0" fmla="*/ 59377 h 5486400"/>
              <a:gd name="connsiteX1" fmla="*/ 1270659 w 1531917"/>
              <a:gd name="connsiteY1" fmla="*/ 0 h 5486400"/>
              <a:gd name="connsiteX2" fmla="*/ 1187532 w 1531917"/>
              <a:gd name="connsiteY2" fmla="*/ 106878 h 5486400"/>
              <a:gd name="connsiteX3" fmla="*/ 1033153 w 1531917"/>
              <a:gd name="connsiteY3" fmla="*/ 154379 h 5486400"/>
              <a:gd name="connsiteX4" fmla="*/ 1009402 w 1531917"/>
              <a:gd name="connsiteY4" fmla="*/ 249382 h 5486400"/>
              <a:gd name="connsiteX5" fmla="*/ 985652 w 1531917"/>
              <a:gd name="connsiteY5" fmla="*/ 403761 h 5486400"/>
              <a:gd name="connsiteX6" fmla="*/ 866898 w 1531917"/>
              <a:gd name="connsiteY6" fmla="*/ 498764 h 5486400"/>
              <a:gd name="connsiteX7" fmla="*/ 724394 w 1531917"/>
              <a:gd name="connsiteY7" fmla="*/ 629392 h 5486400"/>
              <a:gd name="connsiteX8" fmla="*/ 700644 w 1531917"/>
              <a:gd name="connsiteY8" fmla="*/ 795647 h 5486400"/>
              <a:gd name="connsiteX9" fmla="*/ 629392 w 1531917"/>
              <a:gd name="connsiteY9" fmla="*/ 938151 h 5486400"/>
              <a:gd name="connsiteX10" fmla="*/ 534389 w 1531917"/>
              <a:gd name="connsiteY10" fmla="*/ 997527 h 5486400"/>
              <a:gd name="connsiteX11" fmla="*/ 463137 w 1531917"/>
              <a:gd name="connsiteY11" fmla="*/ 1116281 h 5486400"/>
              <a:gd name="connsiteX12" fmla="*/ 439387 w 1531917"/>
              <a:gd name="connsiteY12" fmla="*/ 1294411 h 5486400"/>
              <a:gd name="connsiteX13" fmla="*/ 368135 w 1531917"/>
              <a:gd name="connsiteY13" fmla="*/ 1389413 h 5486400"/>
              <a:gd name="connsiteX14" fmla="*/ 273132 w 1531917"/>
              <a:gd name="connsiteY14" fmla="*/ 1425039 h 5486400"/>
              <a:gd name="connsiteX15" fmla="*/ 166254 w 1531917"/>
              <a:gd name="connsiteY15" fmla="*/ 1496291 h 5486400"/>
              <a:gd name="connsiteX16" fmla="*/ 130628 w 1531917"/>
              <a:gd name="connsiteY16" fmla="*/ 1626920 h 5486400"/>
              <a:gd name="connsiteX17" fmla="*/ 178130 w 1531917"/>
              <a:gd name="connsiteY17" fmla="*/ 1769424 h 5486400"/>
              <a:gd name="connsiteX18" fmla="*/ 83127 w 1531917"/>
              <a:gd name="connsiteY18" fmla="*/ 2173185 h 5486400"/>
              <a:gd name="connsiteX19" fmla="*/ 0 w 1531917"/>
              <a:gd name="connsiteY19" fmla="*/ 2493818 h 5486400"/>
              <a:gd name="connsiteX20" fmla="*/ 0 w 1531917"/>
              <a:gd name="connsiteY20" fmla="*/ 2945081 h 5486400"/>
              <a:gd name="connsiteX21" fmla="*/ 118753 w 1531917"/>
              <a:gd name="connsiteY21" fmla="*/ 3621974 h 5486400"/>
              <a:gd name="connsiteX22" fmla="*/ 403761 w 1531917"/>
              <a:gd name="connsiteY22" fmla="*/ 4405746 h 5486400"/>
              <a:gd name="connsiteX23" fmla="*/ 475013 w 1531917"/>
              <a:gd name="connsiteY23" fmla="*/ 4583875 h 5486400"/>
              <a:gd name="connsiteX24" fmla="*/ 700644 w 1531917"/>
              <a:gd name="connsiteY24" fmla="*/ 4892634 h 5486400"/>
              <a:gd name="connsiteX25" fmla="*/ 855023 w 1531917"/>
              <a:gd name="connsiteY25" fmla="*/ 5415148 h 5486400"/>
              <a:gd name="connsiteX26" fmla="*/ 997527 w 1531917"/>
              <a:gd name="connsiteY26" fmla="*/ 5486400 h 5486400"/>
              <a:gd name="connsiteX27" fmla="*/ 997527 w 1531917"/>
              <a:gd name="connsiteY27" fmla="*/ 5486400 h 5486400"/>
              <a:gd name="connsiteX28" fmla="*/ 1080654 w 1531917"/>
              <a:gd name="connsiteY28" fmla="*/ 5427024 h 5486400"/>
              <a:gd name="connsiteX29" fmla="*/ 1163782 w 1531917"/>
              <a:gd name="connsiteY29" fmla="*/ 5403273 h 5486400"/>
              <a:gd name="connsiteX30" fmla="*/ 1235033 w 1531917"/>
              <a:gd name="connsiteY30" fmla="*/ 5403273 h 5486400"/>
              <a:gd name="connsiteX31" fmla="*/ 1235033 w 1531917"/>
              <a:gd name="connsiteY31" fmla="*/ 5403273 h 5486400"/>
              <a:gd name="connsiteX32" fmla="*/ 1294410 w 1531917"/>
              <a:gd name="connsiteY32" fmla="*/ 5260769 h 5486400"/>
              <a:gd name="connsiteX33" fmla="*/ 1056904 w 1531917"/>
              <a:gd name="connsiteY33" fmla="*/ 5070764 h 5486400"/>
              <a:gd name="connsiteX34" fmla="*/ 748145 w 1531917"/>
              <a:gd name="connsiteY34" fmla="*/ 4085112 h 5486400"/>
              <a:gd name="connsiteX35" fmla="*/ 760020 w 1531917"/>
              <a:gd name="connsiteY35" fmla="*/ 3811979 h 5486400"/>
              <a:gd name="connsiteX36" fmla="*/ 439387 w 1531917"/>
              <a:gd name="connsiteY36" fmla="*/ 3004457 h 5486400"/>
              <a:gd name="connsiteX37" fmla="*/ 546265 w 1531917"/>
              <a:gd name="connsiteY37" fmla="*/ 2743200 h 5486400"/>
              <a:gd name="connsiteX38" fmla="*/ 498763 w 1531917"/>
              <a:gd name="connsiteY38" fmla="*/ 2434442 h 5486400"/>
              <a:gd name="connsiteX39" fmla="*/ 605641 w 1531917"/>
              <a:gd name="connsiteY39" fmla="*/ 2256312 h 5486400"/>
              <a:gd name="connsiteX40" fmla="*/ 795646 w 1531917"/>
              <a:gd name="connsiteY40" fmla="*/ 2078182 h 5486400"/>
              <a:gd name="connsiteX41" fmla="*/ 807522 w 1531917"/>
              <a:gd name="connsiteY41" fmla="*/ 1911927 h 5486400"/>
              <a:gd name="connsiteX42" fmla="*/ 985652 w 1531917"/>
              <a:gd name="connsiteY42" fmla="*/ 1769424 h 5486400"/>
              <a:gd name="connsiteX43" fmla="*/ 1021278 w 1531917"/>
              <a:gd name="connsiteY43" fmla="*/ 1389413 h 5486400"/>
              <a:gd name="connsiteX44" fmla="*/ 1140031 w 1531917"/>
              <a:gd name="connsiteY44" fmla="*/ 1235034 h 5486400"/>
              <a:gd name="connsiteX45" fmla="*/ 1258784 w 1531917"/>
              <a:gd name="connsiteY45" fmla="*/ 1199408 h 5486400"/>
              <a:gd name="connsiteX46" fmla="*/ 1270659 w 1531917"/>
              <a:gd name="connsiteY46" fmla="*/ 1009403 h 5486400"/>
              <a:gd name="connsiteX47" fmla="*/ 1401288 w 1531917"/>
              <a:gd name="connsiteY47" fmla="*/ 938151 h 5486400"/>
              <a:gd name="connsiteX48" fmla="*/ 1531917 w 1531917"/>
              <a:gd name="connsiteY48" fmla="*/ 961901 h 5486400"/>
              <a:gd name="connsiteX49" fmla="*/ 1531917 w 1531917"/>
              <a:gd name="connsiteY49" fmla="*/ 783772 h 5486400"/>
              <a:gd name="connsiteX50" fmla="*/ 1531917 w 1531917"/>
              <a:gd name="connsiteY50" fmla="*/ 783772 h 5486400"/>
              <a:gd name="connsiteX51" fmla="*/ 1365662 w 1531917"/>
              <a:gd name="connsiteY51" fmla="*/ 676894 h 5486400"/>
              <a:gd name="connsiteX52" fmla="*/ 1389413 w 1531917"/>
              <a:gd name="connsiteY52" fmla="*/ 475013 h 5486400"/>
              <a:gd name="connsiteX53" fmla="*/ 1436914 w 1531917"/>
              <a:gd name="connsiteY53" fmla="*/ 261257 h 5486400"/>
              <a:gd name="connsiteX54" fmla="*/ 1484415 w 1531917"/>
              <a:gd name="connsiteY54" fmla="*/ 59377 h 548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531917" h="5486400">
                <a:moveTo>
                  <a:pt x="1484415" y="59377"/>
                </a:moveTo>
                <a:lnTo>
                  <a:pt x="1270659" y="0"/>
                </a:lnTo>
                <a:lnTo>
                  <a:pt x="1187532" y="106878"/>
                </a:lnTo>
                <a:lnTo>
                  <a:pt x="1033153" y="154379"/>
                </a:lnTo>
                <a:lnTo>
                  <a:pt x="1009402" y="249382"/>
                </a:lnTo>
                <a:lnTo>
                  <a:pt x="985652" y="403761"/>
                </a:lnTo>
                <a:lnTo>
                  <a:pt x="866898" y="498764"/>
                </a:lnTo>
                <a:lnTo>
                  <a:pt x="724394" y="629392"/>
                </a:lnTo>
                <a:lnTo>
                  <a:pt x="700644" y="795647"/>
                </a:lnTo>
                <a:lnTo>
                  <a:pt x="629392" y="938151"/>
                </a:lnTo>
                <a:lnTo>
                  <a:pt x="534389" y="997527"/>
                </a:lnTo>
                <a:lnTo>
                  <a:pt x="463137" y="1116281"/>
                </a:lnTo>
                <a:lnTo>
                  <a:pt x="439387" y="1294411"/>
                </a:lnTo>
                <a:lnTo>
                  <a:pt x="368135" y="1389413"/>
                </a:lnTo>
                <a:lnTo>
                  <a:pt x="273132" y="1425039"/>
                </a:lnTo>
                <a:lnTo>
                  <a:pt x="166254" y="1496291"/>
                </a:lnTo>
                <a:lnTo>
                  <a:pt x="130628" y="1626920"/>
                </a:lnTo>
                <a:lnTo>
                  <a:pt x="178130" y="1769424"/>
                </a:lnTo>
                <a:lnTo>
                  <a:pt x="83127" y="2173185"/>
                </a:lnTo>
                <a:lnTo>
                  <a:pt x="0" y="2493818"/>
                </a:lnTo>
                <a:lnTo>
                  <a:pt x="0" y="2945081"/>
                </a:lnTo>
                <a:lnTo>
                  <a:pt x="118753" y="3621974"/>
                </a:lnTo>
                <a:lnTo>
                  <a:pt x="403761" y="4405746"/>
                </a:lnTo>
                <a:lnTo>
                  <a:pt x="475013" y="4583875"/>
                </a:lnTo>
                <a:lnTo>
                  <a:pt x="700644" y="4892634"/>
                </a:lnTo>
                <a:lnTo>
                  <a:pt x="855023" y="5415148"/>
                </a:lnTo>
                <a:lnTo>
                  <a:pt x="997527" y="5486400"/>
                </a:lnTo>
                <a:lnTo>
                  <a:pt x="997527" y="5486400"/>
                </a:lnTo>
                <a:lnTo>
                  <a:pt x="1080654" y="5427024"/>
                </a:lnTo>
                <a:lnTo>
                  <a:pt x="1163782" y="5403273"/>
                </a:lnTo>
                <a:lnTo>
                  <a:pt x="1235033" y="5403273"/>
                </a:lnTo>
                <a:lnTo>
                  <a:pt x="1235033" y="5403273"/>
                </a:lnTo>
                <a:lnTo>
                  <a:pt x="1294410" y="5260769"/>
                </a:lnTo>
                <a:lnTo>
                  <a:pt x="1056904" y="5070764"/>
                </a:lnTo>
                <a:lnTo>
                  <a:pt x="748145" y="4085112"/>
                </a:lnTo>
                <a:lnTo>
                  <a:pt x="760020" y="3811979"/>
                </a:lnTo>
                <a:lnTo>
                  <a:pt x="439387" y="3004457"/>
                </a:lnTo>
                <a:lnTo>
                  <a:pt x="546265" y="2743200"/>
                </a:lnTo>
                <a:lnTo>
                  <a:pt x="498763" y="2434442"/>
                </a:lnTo>
                <a:lnTo>
                  <a:pt x="605641" y="2256312"/>
                </a:lnTo>
                <a:lnTo>
                  <a:pt x="795646" y="2078182"/>
                </a:lnTo>
                <a:lnTo>
                  <a:pt x="807522" y="1911927"/>
                </a:lnTo>
                <a:lnTo>
                  <a:pt x="985652" y="1769424"/>
                </a:lnTo>
                <a:lnTo>
                  <a:pt x="1021278" y="1389413"/>
                </a:lnTo>
                <a:lnTo>
                  <a:pt x="1140031" y="1235034"/>
                </a:lnTo>
                <a:lnTo>
                  <a:pt x="1258784" y="1199408"/>
                </a:lnTo>
                <a:lnTo>
                  <a:pt x="1270659" y="1009403"/>
                </a:lnTo>
                <a:lnTo>
                  <a:pt x="1401288" y="938151"/>
                </a:lnTo>
                <a:lnTo>
                  <a:pt x="1531917" y="961901"/>
                </a:lnTo>
                <a:lnTo>
                  <a:pt x="1531917" y="783772"/>
                </a:lnTo>
                <a:lnTo>
                  <a:pt x="1531917" y="783772"/>
                </a:lnTo>
                <a:lnTo>
                  <a:pt x="1365662" y="676894"/>
                </a:lnTo>
                <a:lnTo>
                  <a:pt x="1389413" y="475013"/>
                </a:lnTo>
                <a:lnTo>
                  <a:pt x="1436914" y="261257"/>
                </a:lnTo>
                <a:lnTo>
                  <a:pt x="1484415" y="59377"/>
                </a:lnTo>
                <a:close/>
              </a:path>
            </a:pathLst>
          </a:custGeom>
          <a:solidFill>
            <a:srgbClr val="00B0F0">
              <a:alpha val="83000"/>
            </a:srgbClr>
          </a:solidFill>
          <a:ln>
            <a:solidFill>
              <a:srgbClr val="FF0000">
                <a:alpha val="3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91" tIns="45651" rIns="91291" bIns="45651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5611" name="Text Box 182"/>
          <p:cNvSpPr txBox="1">
            <a:spLocks noChangeArrowheads="1"/>
          </p:cNvSpPr>
          <p:nvPr/>
        </p:nvSpPr>
        <p:spPr bwMode="auto">
          <a:xfrm>
            <a:off x="4702175" y="2051050"/>
            <a:ext cx="2155825" cy="463550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18" tIns="31658" rIns="63318" bIns="31658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i="1">
                <a:solidFill>
                  <a:srgbClr val="000000"/>
                </a:solidFill>
                <a:cs typeface="Times New Roman" pitchFamily="18" charset="0"/>
              </a:rPr>
              <a:t>База ООО Судоходная Компания Кама</a:t>
            </a:r>
          </a:p>
        </p:txBody>
      </p:sp>
      <p:sp>
        <p:nvSpPr>
          <p:cNvPr id="4" name="Овал 3"/>
          <p:cNvSpPr/>
          <p:nvPr/>
        </p:nvSpPr>
        <p:spPr>
          <a:xfrm>
            <a:off x="4710113" y="2565400"/>
            <a:ext cx="333375" cy="304800"/>
          </a:xfrm>
          <a:prstGeom prst="ellipse">
            <a:avLst/>
          </a:prstGeom>
          <a:solidFill>
            <a:srgbClr val="FF0000"/>
          </a:solidFill>
          <a:ln>
            <a:solidFill>
              <a:srgbClr val="D7D7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91" tIns="45651" rIns="91291" bIns="45651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5613" name="Text Box 182"/>
          <p:cNvSpPr txBox="1">
            <a:spLocks noChangeArrowheads="1"/>
          </p:cNvSpPr>
          <p:nvPr/>
        </p:nvSpPr>
        <p:spPr bwMode="auto">
          <a:xfrm>
            <a:off x="2681288" y="7640638"/>
            <a:ext cx="1246187" cy="2635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18" tIns="31658" rIns="63318" bIns="31658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Шеланга</a:t>
            </a:r>
          </a:p>
        </p:txBody>
      </p:sp>
      <p:sp>
        <p:nvSpPr>
          <p:cNvPr id="21" name="Прямоугольник 20"/>
          <p:cNvSpPr/>
          <p:nvPr/>
        </p:nvSpPr>
        <p:spPr>
          <a:xfrm>
            <a:off x="6858000" y="5105400"/>
            <a:ext cx="5943600" cy="727075"/>
          </a:xfrm>
          <a:prstGeom prst="rect">
            <a:avLst/>
          </a:prstGeom>
          <a:solidFill>
            <a:srgbClr val="4472C4">
              <a:lumMod val="40000"/>
              <a:lumOff val="60000"/>
            </a:srgbClr>
          </a:solidFill>
          <a:ln w="190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51300" tIns="25647" rIns="51300" bIns="25647" anchor="ctr"/>
          <a:lstStyle/>
          <a:p>
            <a:pPr algn="ctr" defTabSz="68445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kern="0" dirty="0">
                <a:solidFill>
                  <a:srgbClr val="000000"/>
                </a:solidFill>
                <a:cs typeface="Times New Roman" panose="02020603050405020304" pitchFamily="18" charset="0"/>
              </a:rPr>
              <a:t>Обзорный космический снимок </a:t>
            </a:r>
          </a:p>
          <a:p>
            <a:pPr algn="ctr" defTabSz="68445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kern="0" dirty="0">
                <a:solidFill>
                  <a:srgbClr val="000000"/>
                </a:solidFill>
                <a:cs typeface="Times New Roman" panose="02020603050405020304" pitchFamily="18" charset="0"/>
              </a:rPr>
              <a:t>Спутник </a:t>
            </a:r>
            <a:r>
              <a:rPr lang="en-US" sz="2000" kern="0" dirty="0">
                <a:solidFill>
                  <a:srgbClr val="000000"/>
                </a:solidFill>
                <a:cs typeface="Times New Roman" panose="02020603050405020304" pitchFamily="18" charset="0"/>
              </a:rPr>
              <a:t>Sentinel-2</a:t>
            </a:r>
            <a:endParaRPr lang="ru-RU" sz="2000" kern="0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8" name="Прямоугольник 27"/>
          <p:cNvSpPr/>
          <p:nvPr/>
        </p:nvSpPr>
        <p:spPr>
          <a:xfrm>
            <a:off x="2190750" y="3149600"/>
            <a:ext cx="3111500" cy="42672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08" tIns="45660" rIns="91308" bIns="45660" anchor="ctr"/>
          <a:lstStyle/>
          <a:p>
            <a:pPr algn="ctr">
              <a:defRPr/>
            </a:pPr>
            <a:endParaRPr lang="ru-RU"/>
          </a:p>
        </p:txBody>
      </p:sp>
      <p:cxnSp>
        <p:nvCxnSpPr>
          <p:cNvPr id="30" name="Прямая соединительная линия 29"/>
          <p:cNvCxnSpPr/>
          <p:nvPr/>
        </p:nvCxnSpPr>
        <p:spPr>
          <a:xfrm flipH="1">
            <a:off x="5302250" y="6411913"/>
            <a:ext cx="1555750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Прямая соединительная линия 34"/>
          <p:cNvCxnSpPr/>
          <p:nvPr/>
        </p:nvCxnSpPr>
        <p:spPr>
          <a:xfrm flipH="1">
            <a:off x="5302250" y="4267200"/>
            <a:ext cx="1555750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Прямоугольник 32"/>
          <p:cNvSpPr/>
          <p:nvPr/>
        </p:nvSpPr>
        <p:spPr>
          <a:xfrm>
            <a:off x="6858000" y="884238"/>
            <a:ext cx="5943600" cy="609600"/>
          </a:xfrm>
          <a:prstGeom prst="rect">
            <a:avLst/>
          </a:prstGeom>
          <a:solidFill>
            <a:srgbClr val="4472C4">
              <a:lumMod val="40000"/>
              <a:lumOff val="60000"/>
            </a:srgbClr>
          </a:solidFill>
          <a:ln w="190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51300" tIns="25647" rIns="51300" bIns="25647" anchor="ctr"/>
          <a:lstStyle/>
          <a:p>
            <a:pPr algn="ctr" defTabSz="68445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kern="0" dirty="0">
                <a:solidFill>
                  <a:srgbClr val="000000"/>
                </a:solidFill>
                <a:cs typeface="Times New Roman" panose="02020603050405020304" pitchFamily="18" charset="0"/>
              </a:rPr>
              <a:t>Мониторинг движения судов  (ИС «КИИС Море»)</a:t>
            </a:r>
          </a:p>
        </p:txBody>
      </p:sp>
      <p:pic>
        <p:nvPicPr>
          <p:cNvPr id="25619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858000" y="1536700"/>
            <a:ext cx="5943600" cy="352742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620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1968" t="8849" r="60420" b="6667"/>
          <a:stretch>
            <a:fillRect/>
          </a:stretch>
        </p:blipFill>
        <p:spPr bwMode="auto">
          <a:xfrm>
            <a:off x="6896100" y="5892800"/>
            <a:ext cx="5905500" cy="373062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</p:pic>
      <p:sp>
        <p:nvSpPr>
          <p:cNvPr id="25621" name="Text Box 182"/>
          <p:cNvSpPr txBox="1">
            <a:spLocks noChangeArrowheads="1"/>
          </p:cNvSpPr>
          <p:nvPr/>
        </p:nvSpPr>
        <p:spPr bwMode="auto">
          <a:xfrm>
            <a:off x="8763000" y="7153275"/>
            <a:ext cx="1447800" cy="263525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18" tIns="31658" rIns="63318" bIns="31658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i="1">
                <a:solidFill>
                  <a:srgbClr val="000000"/>
                </a:solidFill>
                <a:cs typeface="Times New Roman" pitchFamily="18" charset="0"/>
              </a:rPr>
              <a:t>Промоины</a:t>
            </a:r>
          </a:p>
        </p:txBody>
      </p:sp>
      <p:cxnSp>
        <p:nvCxnSpPr>
          <p:cNvPr id="9" name="Прямая со стрелкой 8"/>
          <p:cNvCxnSpPr/>
          <p:nvPr/>
        </p:nvCxnSpPr>
        <p:spPr>
          <a:xfrm>
            <a:off x="10210800" y="7285038"/>
            <a:ext cx="228600" cy="355600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Прямая со стрелкой 21"/>
          <p:cNvCxnSpPr/>
          <p:nvPr/>
        </p:nvCxnSpPr>
        <p:spPr>
          <a:xfrm flipV="1">
            <a:off x="10210800" y="6858000"/>
            <a:ext cx="1066800" cy="427038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Прямая со стрелкой 26"/>
          <p:cNvCxnSpPr/>
          <p:nvPr/>
        </p:nvCxnSpPr>
        <p:spPr>
          <a:xfrm>
            <a:off x="10572750" y="6524625"/>
            <a:ext cx="552450" cy="112713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625" name="Text Box 182"/>
          <p:cNvSpPr txBox="1">
            <a:spLocks noChangeArrowheads="1"/>
          </p:cNvSpPr>
          <p:nvPr/>
        </p:nvSpPr>
        <p:spPr bwMode="auto">
          <a:xfrm>
            <a:off x="9124950" y="6313488"/>
            <a:ext cx="1447800" cy="263525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18" tIns="31658" rIns="63318" bIns="31658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i="1">
                <a:solidFill>
                  <a:srgbClr val="000000"/>
                </a:solidFill>
                <a:cs typeface="Times New Roman" pitchFamily="18" charset="0"/>
              </a:rPr>
              <a:t>Майна</a:t>
            </a:r>
          </a:p>
        </p:txBody>
      </p:sp>
      <p:sp>
        <p:nvSpPr>
          <p:cNvPr id="5" name="Полилиния 4"/>
          <p:cNvSpPr/>
          <p:nvPr/>
        </p:nvSpPr>
        <p:spPr>
          <a:xfrm>
            <a:off x="3995738" y="1881188"/>
            <a:ext cx="520700" cy="404812"/>
          </a:xfrm>
          <a:custGeom>
            <a:avLst/>
            <a:gdLst>
              <a:gd name="connsiteX0" fmla="*/ 73152 w 938784"/>
              <a:gd name="connsiteY0" fmla="*/ 0 h 524256"/>
              <a:gd name="connsiteX1" fmla="*/ 0 w 938784"/>
              <a:gd name="connsiteY1" fmla="*/ 182880 h 524256"/>
              <a:gd name="connsiteX2" fmla="*/ 207264 w 938784"/>
              <a:gd name="connsiteY2" fmla="*/ 329184 h 524256"/>
              <a:gd name="connsiteX3" fmla="*/ 646176 w 938784"/>
              <a:gd name="connsiteY3" fmla="*/ 524256 h 524256"/>
              <a:gd name="connsiteX4" fmla="*/ 768096 w 938784"/>
              <a:gd name="connsiteY4" fmla="*/ 463296 h 524256"/>
              <a:gd name="connsiteX5" fmla="*/ 938784 w 938784"/>
              <a:gd name="connsiteY5" fmla="*/ 256032 h 524256"/>
              <a:gd name="connsiteX6" fmla="*/ 841248 w 938784"/>
              <a:gd name="connsiteY6" fmla="*/ 109728 h 524256"/>
              <a:gd name="connsiteX7" fmla="*/ 646176 w 938784"/>
              <a:gd name="connsiteY7" fmla="*/ 134112 h 524256"/>
              <a:gd name="connsiteX8" fmla="*/ 585216 w 938784"/>
              <a:gd name="connsiteY8" fmla="*/ 268224 h 524256"/>
              <a:gd name="connsiteX9" fmla="*/ 316992 w 938784"/>
              <a:gd name="connsiteY9" fmla="*/ 195072 h 524256"/>
              <a:gd name="connsiteX10" fmla="*/ 231648 w 938784"/>
              <a:gd name="connsiteY10" fmla="*/ 60960 h 524256"/>
              <a:gd name="connsiteX11" fmla="*/ 73152 w 938784"/>
              <a:gd name="connsiteY11" fmla="*/ 0 h 52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38784" h="524256">
                <a:moveTo>
                  <a:pt x="73152" y="0"/>
                </a:moveTo>
                <a:lnTo>
                  <a:pt x="0" y="182880"/>
                </a:lnTo>
                <a:lnTo>
                  <a:pt x="207264" y="329184"/>
                </a:lnTo>
                <a:lnTo>
                  <a:pt x="646176" y="524256"/>
                </a:lnTo>
                <a:lnTo>
                  <a:pt x="768096" y="463296"/>
                </a:lnTo>
                <a:lnTo>
                  <a:pt x="938784" y="256032"/>
                </a:lnTo>
                <a:lnTo>
                  <a:pt x="841248" y="109728"/>
                </a:lnTo>
                <a:lnTo>
                  <a:pt x="646176" y="134112"/>
                </a:lnTo>
                <a:lnTo>
                  <a:pt x="585216" y="268224"/>
                </a:lnTo>
                <a:lnTo>
                  <a:pt x="316992" y="195072"/>
                </a:lnTo>
                <a:lnTo>
                  <a:pt x="231648" y="60960"/>
                </a:lnTo>
                <a:lnTo>
                  <a:pt x="73152" y="0"/>
                </a:lnTo>
                <a:close/>
              </a:path>
            </a:pathLst>
          </a:custGeom>
          <a:solidFill>
            <a:srgbClr val="FF0000">
              <a:alpha val="2500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2" rIns="91402" bIns="45702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9" name="Прямоугольник 28"/>
          <p:cNvSpPr/>
          <p:nvPr/>
        </p:nvSpPr>
        <p:spPr>
          <a:xfrm>
            <a:off x="3927475" y="1752600"/>
            <a:ext cx="658813" cy="646113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08" tIns="45660" rIns="91308" bIns="45660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31" name="Прямоугольная выноска 30"/>
          <p:cNvSpPr/>
          <p:nvPr/>
        </p:nvSpPr>
        <p:spPr>
          <a:xfrm>
            <a:off x="0" y="914400"/>
            <a:ext cx="3732213" cy="1484313"/>
          </a:xfrm>
          <a:prstGeom prst="wedgeRectCallout">
            <a:avLst>
              <a:gd name="adj1" fmla="val 19625"/>
              <a:gd name="adj2" fmla="val 11404"/>
            </a:avLst>
          </a:prstGeom>
          <a:solidFill>
            <a:sysClr val="window" lastClr="FFFFFF"/>
          </a:solidFill>
          <a:ln w="12700" cap="flat" cmpd="sng" algn="ctr">
            <a:solidFill>
              <a:srgbClr val="FF0000"/>
            </a:solidFill>
            <a:prstDash val="solid"/>
            <a:miter lim="800000"/>
          </a:ln>
          <a:effectLst/>
        </p:spPr>
        <p:txBody>
          <a:bodyPr lIns="91291" tIns="45651" rIns="91291" bIns="45651" anchor="ctr"/>
          <a:lstStyle/>
          <a:p>
            <a:pPr algn="just" defTabSz="912911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just" defTabSz="912911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just" defTabSz="912911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ctr" defTabSz="91291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Опасный участок!</a:t>
            </a:r>
          </a:p>
          <a:p>
            <a:pPr algn="ctr" defTabSz="91291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Река Волга, г. Казань,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Буровые работы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с 20.01.2021 г. по 20.02.2021 г.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  <a:t>Ответственная организация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  <a:t>за проведение работ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  <a:t>ЗАО «НЕРУДНОЕ ПРЕДПРИЯТИЕ»</a:t>
            </a:r>
            <a:endParaRPr lang="en-US" altLang="ru-RU" sz="1400" b="1" dirty="0">
              <a:solidFill>
                <a:srgbClr val="000000"/>
              </a:solidFill>
              <a:cs typeface="Times New Roman" panose="02020603050405020304" pitchFamily="18" charset="0"/>
            </a:endParaRPr>
          </a:p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  <a:p>
            <a:pPr algn="just" defTabSz="912911" fontAlgn="auto">
              <a:spcBef>
                <a:spcPts val="0"/>
              </a:spcBef>
              <a:spcAft>
                <a:spcPts val="0"/>
              </a:spcAft>
              <a:defRPr/>
            </a:pPr>
            <a:endParaRPr lang="ru-RU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cxnSp>
        <p:nvCxnSpPr>
          <p:cNvPr id="32" name="Прямая соединительная линия 31"/>
          <p:cNvCxnSpPr/>
          <p:nvPr/>
        </p:nvCxnSpPr>
        <p:spPr>
          <a:xfrm flipH="1">
            <a:off x="3746500" y="2082800"/>
            <a:ext cx="180975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4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52796</TotalTime>
  <Words>1844</Words>
  <Application>Microsoft Office PowerPoint</Application>
  <PresentationFormat>A3 (297x420 мм)</PresentationFormat>
  <Paragraphs>923</Paragraphs>
  <Slides>18</Slides>
  <Notes>5</Notes>
  <HiddenSlides>0</HiddenSlides>
  <MMClips>0</MMClips>
  <ScaleCrop>false</ScaleCrop>
  <HeadingPairs>
    <vt:vector size="4" baseType="variant">
      <vt:variant>
        <vt:lpstr>Тема</vt:lpstr>
      </vt:variant>
      <vt:variant>
        <vt:i4>4</vt:i4>
      </vt:variant>
      <vt:variant>
        <vt:lpstr>Заголовки слайдов</vt:lpstr>
      </vt:variant>
      <vt:variant>
        <vt:i4>18</vt:i4>
      </vt:variant>
    </vt:vector>
  </HeadingPairs>
  <TitlesOfParts>
    <vt:vector size="22" baseType="lpstr">
      <vt:lpstr>Поток</vt:lpstr>
      <vt:lpstr>2_Поток</vt:lpstr>
      <vt:lpstr>3_Поток</vt:lpstr>
      <vt:lpstr>4_Поток</vt:lpstr>
      <vt:lpstr>Слайд 1</vt:lpstr>
      <vt:lpstr>Слайд 2</vt:lpstr>
      <vt:lpstr>Слайд 3</vt:lpstr>
      <vt:lpstr>Слайд 4</vt:lpstr>
      <vt:lpstr>Слайд 5</vt:lpstr>
      <vt:lpstr>Слайд 6</vt:lpstr>
      <vt:lpstr>Слайд 7</vt:lpstr>
      <vt:lpstr>Слайд 8</vt:lpstr>
      <vt:lpstr>Слайд 9</vt:lpstr>
      <vt:lpstr>Слайд 10</vt:lpstr>
      <vt:lpstr>Слайд 11</vt:lpstr>
      <vt:lpstr>Слайд 12</vt:lpstr>
      <vt:lpstr>Слайд 13</vt:lpstr>
      <vt:lpstr>Слайд 14</vt:lpstr>
      <vt:lpstr>Слайд 15</vt:lpstr>
      <vt:lpstr>Слайд 16</vt:lpstr>
      <vt:lpstr>Слайд 17</vt:lpstr>
      <vt:lpstr>Слайд 18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АРМ-4</cp:lastModifiedBy>
  <cp:revision>3232</cp:revision>
  <cp:lastPrinted>2020-06-04T16:57:06Z</cp:lastPrinted>
  <dcterms:created xsi:type="dcterms:W3CDTF">2016-06-03T06:31:21Z</dcterms:created>
  <dcterms:modified xsi:type="dcterms:W3CDTF">2021-02-10T12:07:50Z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